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348" r:id="rId2"/>
    <p:sldId id="409" r:id="rId3"/>
    <p:sldId id="388" r:id="rId4"/>
    <p:sldId id="404" r:id="rId5"/>
    <p:sldId id="363" r:id="rId6"/>
    <p:sldId id="364" r:id="rId7"/>
    <p:sldId id="389" r:id="rId8"/>
    <p:sldId id="365" r:id="rId9"/>
    <p:sldId id="379" r:id="rId10"/>
    <p:sldId id="390" r:id="rId11"/>
    <p:sldId id="392" r:id="rId12"/>
    <p:sldId id="380" r:id="rId13"/>
    <p:sldId id="396" r:id="rId14"/>
    <p:sldId id="407" r:id="rId15"/>
    <p:sldId id="397" r:id="rId16"/>
    <p:sldId id="398" r:id="rId17"/>
    <p:sldId id="399" r:id="rId18"/>
    <p:sldId id="401" r:id="rId19"/>
    <p:sldId id="402" r:id="rId20"/>
    <p:sldId id="378" r:id="rId21"/>
    <p:sldId id="410" r:id="rId22"/>
    <p:sldId id="387" r:id="rId23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ara Case" initials="TC" lastIdx="3" clrIdx="0">
    <p:extLst/>
  </p:cmAuthor>
  <p:cmAuthor id="2" name="Tara Case" initials="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6AD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205" autoAdjust="0"/>
    <p:restoredTop sz="92175" autoAdjust="0"/>
  </p:normalViewPr>
  <p:slideViewPr>
    <p:cSldViewPr>
      <p:cViewPr varScale="1">
        <p:scale>
          <a:sx n="107" d="100"/>
          <a:sy n="107" d="100"/>
        </p:scale>
        <p:origin x="135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51" d="100"/>
          <a:sy n="51" d="100"/>
        </p:scale>
        <p:origin x="1524" y="90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C3C908-71BD-4A1F-AA2F-102EEA46BD6C}" type="datetimeFigureOut">
              <a:rPr lang="en-GB" smtClean="0"/>
              <a:t>12/06/2018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20E15E-62E9-454C-AF0B-06DF17627B7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1492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8A63D4-0C94-4D05-AE43-57E7901033FF}" type="datetimeFigureOut">
              <a:rPr lang="en-GB" smtClean="0"/>
              <a:pPr/>
              <a:t>12/06/2018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E7A929-14D8-42A2-98FE-16BBE3506C9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841632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E7A929-14D8-42A2-98FE-16BBE3506C9A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8960693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Dealing</a:t>
            </a:r>
            <a:r>
              <a:rPr lang="en-GB" baseline="0" dirty="0" smtClean="0"/>
              <a:t> with the wider determinants of health is crucial to client engagement </a:t>
            </a:r>
          </a:p>
          <a:p>
            <a:r>
              <a:rPr lang="en-GB" dirty="0" smtClean="0"/>
              <a:t>Social problems required addressing in conjunction</a:t>
            </a:r>
            <a:r>
              <a:rPr lang="en-GB" baseline="0" dirty="0" smtClean="0"/>
              <a:t> or before health problems – considerable barriers to overcome</a:t>
            </a:r>
          </a:p>
          <a:p>
            <a:r>
              <a:rPr lang="en-GB" baseline="0" dirty="0" smtClean="0"/>
              <a:t>This feeds into issues of training … discussed later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E7A929-14D8-42A2-98FE-16BBE3506C9A}" type="slidenum">
              <a:rPr lang="en-GB" smtClean="0"/>
              <a:pPr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3422050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Time</a:t>
            </a:r>
            <a:r>
              <a:rPr lang="en-GB" baseline="0" dirty="0" smtClean="0"/>
              <a:t> is very important – contrast to 10-minute GP appointments</a:t>
            </a:r>
          </a:p>
          <a:p>
            <a:r>
              <a:rPr lang="en-GB" baseline="0" dirty="0" smtClean="0"/>
              <a:t>Link worker continuity</a:t>
            </a:r>
          </a:p>
          <a:p>
            <a:r>
              <a:rPr lang="en-GB" baseline="0" dirty="0" smtClean="0"/>
              <a:t>Length of the intervention – gives time to over come setbacks and create new habits</a:t>
            </a:r>
          </a:p>
          <a:p>
            <a:r>
              <a:rPr lang="en-GB" baseline="0" dirty="0" smtClean="0"/>
              <a:t>These things were all highlighted by clients as important in an earlier study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E7A929-14D8-42A2-98FE-16BBE3506C9A}" type="slidenum">
              <a:rPr lang="en-GB" smtClean="0"/>
              <a:pPr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08618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E7A929-14D8-42A2-98FE-16BBE3506C9A}" type="slidenum">
              <a:rPr lang="en-GB" smtClean="0"/>
              <a:pPr/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4707644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Initial referral rates were lower than needed. </a:t>
            </a:r>
          </a:p>
          <a:p>
            <a:r>
              <a:rPr lang="en-GB" dirty="0" smtClean="0"/>
              <a:t>Referral uncertainty: poor health BUT</a:t>
            </a:r>
            <a:r>
              <a:rPr lang="en-GB" baseline="0" dirty="0" smtClean="0"/>
              <a:t> with scope for improvement</a:t>
            </a:r>
          </a:p>
          <a:p>
            <a:r>
              <a:rPr lang="en-GB" baseline="0" dirty="0" smtClean="0"/>
              <a:t>Link workers were required to take on a sales role</a:t>
            </a:r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E7A929-14D8-42A2-98FE-16BBE3506C9A}" type="slidenum">
              <a:rPr lang="en-GB" smtClean="0"/>
              <a:pPr/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14195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Tension between level of</a:t>
            </a:r>
            <a:r>
              <a:rPr lang="en-GB" baseline="0" dirty="0" smtClean="0"/>
              <a:t> inputs and outputs</a:t>
            </a:r>
          </a:p>
          <a:p>
            <a:r>
              <a:rPr lang="en-GB" baseline="0" dirty="0" smtClean="0"/>
              <a:t>Highlights what a demanding role it is – and the importance of link-worker capacity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E7A929-14D8-42A2-98FE-16BBE3506C9A}" type="slidenum">
              <a:rPr lang="en-GB" smtClean="0"/>
              <a:pPr/>
              <a:t>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8495146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Complexity of the role was reflected</a:t>
            </a:r>
            <a:r>
              <a:rPr lang="en-GB" baseline="0" dirty="0" smtClean="0"/>
              <a:t> in concerns around training – challenges of engaging clients with complex issues</a:t>
            </a:r>
          </a:p>
          <a:p>
            <a:r>
              <a:rPr lang="en-GB" baseline="0" dirty="0" smtClean="0"/>
              <a:t>Training: 10 days over 4 weeks – HT NVQ and motivational interviewing, mental health issues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E7A929-14D8-42A2-98FE-16BBE3506C9A}" type="slidenum">
              <a:rPr lang="en-GB" smtClean="0"/>
              <a:pPr/>
              <a:t>16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0986750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aseline="0" dirty="0" smtClean="0"/>
              <a:t>Link workers valued taking a formal qualification</a:t>
            </a:r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E7A929-14D8-42A2-98FE-16BBE3506C9A}" type="slidenum">
              <a:rPr lang="en-GB" smtClean="0"/>
              <a:pPr/>
              <a:t>17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2376198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This is picked up in other studies – creates a weak link in the social prescribing chain</a:t>
            </a:r>
            <a:r>
              <a:rPr lang="en-GB" baseline="0" dirty="0" smtClean="0"/>
              <a:t> </a:t>
            </a:r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E7A929-14D8-42A2-98FE-16BBE3506C9A}" type="slidenum">
              <a:rPr lang="en-GB" smtClean="0"/>
              <a:pPr/>
              <a:t>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390367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Area</a:t>
            </a:r>
            <a:r>
              <a:rPr lang="en-GB" baseline="0" dirty="0" smtClean="0"/>
              <a:t> SE deprivation creates additional challenges</a:t>
            </a:r>
          </a:p>
          <a:p>
            <a:r>
              <a:rPr lang="en-GB" baseline="0" dirty="0" smtClean="0"/>
              <a:t>Situation was getting worse</a:t>
            </a:r>
          </a:p>
          <a:p>
            <a:pPr marL="0" indent="0">
              <a:buNone/>
            </a:pPr>
            <a:r>
              <a:rPr lang="en-GB" sz="1200" dirty="0" smtClean="0">
                <a:latin typeface="Century Gothic" panose="020B0502020202020204" pitchFamily="34" charset="0"/>
              </a:rPr>
              <a:t>Specific service gaps:</a:t>
            </a:r>
          </a:p>
          <a:p>
            <a:r>
              <a:rPr lang="en-GB" sz="1200" dirty="0" smtClean="0">
                <a:latin typeface="Century Gothic" panose="020B0502020202020204" pitchFamily="34" charset="0"/>
              </a:rPr>
              <a:t>Working-age clients</a:t>
            </a:r>
          </a:p>
          <a:p>
            <a:r>
              <a:rPr lang="en-GB" sz="1200" dirty="0" smtClean="0">
                <a:latin typeface="Century Gothic" panose="020B0502020202020204" pitchFamily="34" charset="0"/>
              </a:rPr>
              <a:t>Flexible ‘drop-in’ services</a:t>
            </a:r>
          </a:p>
          <a:p>
            <a:r>
              <a:rPr lang="en-GB" sz="1200" dirty="0" smtClean="0">
                <a:latin typeface="Century Gothic" panose="020B0502020202020204" pitchFamily="34" charset="0"/>
              </a:rPr>
              <a:t>Black and minority ethnic clients</a:t>
            </a:r>
          </a:p>
          <a:p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E7A929-14D8-42A2-98FE-16BBE3506C9A}" type="slidenum">
              <a:rPr lang="en-GB" smtClean="0"/>
              <a:pPr/>
              <a:t>19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6848140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GB" sz="1100" dirty="0" smtClean="0"/>
              <a:t>This</a:t>
            </a:r>
            <a:r>
              <a:rPr lang="en-GB" sz="1100" baseline="0" dirty="0" smtClean="0"/>
              <a:t> study gives us an insight into link-workers’ perspectives – often unheard</a:t>
            </a:r>
            <a:endParaRPr lang="en-GB" sz="1100" dirty="0" smtClean="0"/>
          </a:p>
          <a:p>
            <a:pPr>
              <a:defRPr/>
            </a:pPr>
            <a:r>
              <a:rPr lang="en-GB" sz="1100" dirty="0" smtClean="0"/>
              <a:t>To</a:t>
            </a:r>
            <a:r>
              <a:rPr lang="en-GB" sz="1100" baseline="0" dirty="0" smtClean="0"/>
              <a:t> engage clients…</a:t>
            </a:r>
            <a:endParaRPr lang="en-GB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E7A929-14D8-42A2-98FE-16BBE3506C9A}" type="slidenum">
              <a:rPr lang="en-GB" smtClean="0"/>
              <a:pPr/>
              <a:t>20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349351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</a:t>
            </a:r>
            <a:r>
              <a:rPr lang="en-US" baseline="0" dirty="0" smtClean="0"/>
              <a:t> study shares learning about a social prescribing intervention from the perspectives of link workers – voices of whom are under-represented in research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E7A929-14D8-42A2-98FE-16BBE3506C9A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477712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GB" sz="1100" dirty="0" smtClean="0"/>
              <a:t>This</a:t>
            </a:r>
            <a:r>
              <a:rPr lang="en-GB" sz="1100" baseline="0" dirty="0" smtClean="0"/>
              <a:t> study gives us an insight into link-workers’ perspectives – often unheard</a:t>
            </a:r>
            <a:endParaRPr lang="en-GB" sz="1100" dirty="0" smtClean="0"/>
          </a:p>
          <a:p>
            <a:pPr>
              <a:defRPr/>
            </a:pPr>
            <a:r>
              <a:rPr lang="en-GB" sz="1100" dirty="0" smtClean="0"/>
              <a:t>To</a:t>
            </a:r>
            <a:r>
              <a:rPr lang="en-GB" sz="1100" baseline="0" dirty="0" smtClean="0"/>
              <a:t> engage clients…</a:t>
            </a:r>
            <a:endParaRPr lang="en-GB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E7A929-14D8-42A2-98FE-16BBE3506C9A}" type="slidenum">
              <a:rPr lang="en-GB" smtClean="0"/>
              <a:pPr/>
              <a:t>21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7675702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E7A929-14D8-42A2-98FE-16BBE3506C9A}" type="slidenum">
              <a:rPr lang="en-GB" smtClean="0"/>
              <a:pPr/>
              <a:t>22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737445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WtW</a:t>
            </a:r>
            <a:r>
              <a:rPr lang="en-US" dirty="0" smtClean="0"/>
              <a:t> is a ‘hub’ model of social prescribing where patients are referred</a:t>
            </a:r>
            <a:r>
              <a:rPr lang="en-US" baseline="0" dirty="0" smtClean="0"/>
              <a:t> by their GP to a link worker</a:t>
            </a:r>
            <a:endParaRPr lang="en-US" dirty="0" smtClean="0"/>
          </a:p>
          <a:p>
            <a:r>
              <a:rPr lang="en-US" dirty="0" smtClean="0"/>
              <a:t>SES is a key challenge</a:t>
            </a:r>
            <a:r>
              <a:rPr lang="en-US" baseline="0" dirty="0" smtClean="0"/>
              <a:t> in the delivery of </a:t>
            </a:r>
            <a:r>
              <a:rPr lang="en-US" baseline="0" dirty="0" err="1" smtClean="0"/>
              <a:t>WtW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E7A929-14D8-42A2-98FE-16BBE3506C9A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631484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Multi-morbidity</a:t>
            </a:r>
            <a:r>
              <a:rPr lang="en-GB" baseline="0" dirty="0" smtClean="0"/>
              <a:t> – 25% have more than one referral condition</a:t>
            </a:r>
          </a:p>
          <a:p>
            <a:endParaRPr lang="en-GB" baseline="0" dirty="0" smtClean="0"/>
          </a:p>
          <a:p>
            <a:r>
              <a:rPr lang="en-GB" baseline="0" dirty="0" smtClean="0"/>
              <a:t>Social isolation = 20%</a:t>
            </a:r>
          </a:p>
          <a:p>
            <a:r>
              <a:rPr lang="en-GB" baseline="0" dirty="0" smtClean="0"/>
              <a:t>Poor understanding of condition = 20%</a:t>
            </a:r>
          </a:p>
          <a:p>
            <a:r>
              <a:rPr lang="en-GB" baseline="0" dirty="0" smtClean="0"/>
              <a:t>Anxiety/depression = 25%</a:t>
            </a:r>
            <a:endParaRPr lang="en-GB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E7A929-14D8-42A2-98FE-16BBE3506C9A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140310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err="1" smtClean="0"/>
              <a:t>WtW</a:t>
            </a:r>
            <a:r>
              <a:rPr lang="en-GB" dirty="0" smtClean="0"/>
              <a:t> is a ‘hub’ model of social</a:t>
            </a:r>
            <a:r>
              <a:rPr lang="en-GB" baseline="0" dirty="0" smtClean="0"/>
              <a:t> prescribing </a:t>
            </a:r>
            <a:endParaRPr lang="en-GB" dirty="0"/>
          </a:p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Health and wellbeing benefits to participants are measured using the ‘Well-being Star’ ™, which measures self-identified improvements (across a five-point scale ranging from ‘not thinking about it’ to ‘as good as it can be’) in eight domains (lifestyle; looking after yourself; managing symptoms; work, volunteering and other activities; money; where you live; family and friends; and feeling positive).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E7A929-14D8-42A2-98FE-16BBE3506C9A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791722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smtClean="0">
                <a:latin typeface="Century Gothic"/>
                <a:cs typeface="Century Gothic"/>
              </a:rPr>
              <a:t>We lack evidence on the ‘active ingredients’ underpinning social prescribing and, specifically, the mechanisms by which link workers successfully engage clients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E7A929-14D8-42A2-98FE-16BBE3506C9A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920503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E7A929-14D8-42A2-98FE-16BBE3506C9A}" type="slidenum">
              <a:rPr lang="en-GB" smtClean="0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361056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E7A929-14D8-42A2-98FE-16BBE3506C9A}" type="slidenum">
              <a:rPr lang="en-GB" smtClean="0"/>
              <a:pPr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70230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Wider</a:t>
            </a:r>
            <a:r>
              <a:rPr lang="en-GB" baseline="0" dirty="0" smtClean="0"/>
              <a:t> determinants of health - </a:t>
            </a:r>
            <a:r>
              <a:rPr lang="en-GB" dirty="0" smtClean="0"/>
              <a:t>Link</a:t>
            </a:r>
            <a:r>
              <a:rPr lang="en-GB" baseline="0" dirty="0" smtClean="0"/>
              <a:t> workers were dealing with complex social problems – beyond health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E7A929-14D8-42A2-98FE-16BBE3506C9A}" type="slidenum">
              <a:rPr lang="en-GB" smtClean="0"/>
              <a:pPr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351284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92D78-BD37-43A3-B8C2-F74C1C80C608}" type="datetimeFigureOut">
              <a:rPr lang="en-GB" smtClean="0"/>
              <a:pPr/>
              <a:t>12/06/2018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C27CD-8A2F-45D2-9559-EA0B16F70B62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92D78-BD37-43A3-B8C2-F74C1C80C608}" type="datetimeFigureOut">
              <a:rPr lang="en-GB" smtClean="0"/>
              <a:pPr/>
              <a:t>12/06/2018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C27CD-8A2F-45D2-9559-EA0B16F70B62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92D78-BD37-43A3-B8C2-F74C1C80C608}" type="datetimeFigureOut">
              <a:rPr lang="en-GB" smtClean="0"/>
              <a:pPr/>
              <a:t>12/06/2018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C27CD-8A2F-45D2-9559-EA0B16F70B62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92D78-BD37-43A3-B8C2-F74C1C80C608}" type="datetimeFigureOut">
              <a:rPr lang="en-GB" smtClean="0"/>
              <a:pPr/>
              <a:t>12/06/2018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C27CD-8A2F-45D2-9559-EA0B16F70B62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92D78-BD37-43A3-B8C2-F74C1C80C608}" type="datetimeFigureOut">
              <a:rPr lang="en-GB" smtClean="0"/>
              <a:pPr/>
              <a:t>12/06/2018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C27CD-8A2F-45D2-9559-EA0B16F70B62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92D78-BD37-43A3-B8C2-F74C1C80C608}" type="datetimeFigureOut">
              <a:rPr lang="en-GB" smtClean="0"/>
              <a:pPr/>
              <a:t>12/06/2018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C27CD-8A2F-45D2-9559-EA0B16F70B62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92D78-BD37-43A3-B8C2-F74C1C80C608}" type="datetimeFigureOut">
              <a:rPr lang="en-GB" smtClean="0"/>
              <a:pPr/>
              <a:t>12/06/2018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C27CD-8A2F-45D2-9559-EA0B16F70B62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92D78-BD37-43A3-B8C2-F74C1C80C608}" type="datetimeFigureOut">
              <a:rPr lang="en-GB" smtClean="0"/>
              <a:pPr/>
              <a:t>12/06/2018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C27CD-8A2F-45D2-9559-EA0B16F70B62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92D78-BD37-43A3-B8C2-F74C1C80C608}" type="datetimeFigureOut">
              <a:rPr lang="en-GB" smtClean="0"/>
              <a:pPr/>
              <a:t>12/06/2018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C27CD-8A2F-45D2-9559-EA0B16F70B62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92D78-BD37-43A3-B8C2-F74C1C80C608}" type="datetimeFigureOut">
              <a:rPr lang="en-GB" smtClean="0"/>
              <a:pPr/>
              <a:t>12/06/2018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C27CD-8A2F-45D2-9559-EA0B16F70B62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92D78-BD37-43A3-B8C2-F74C1C80C608}" type="datetimeFigureOut">
              <a:rPr lang="en-GB" smtClean="0"/>
              <a:pPr/>
              <a:t>12/06/2018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C27CD-8A2F-45D2-9559-EA0B16F70B62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992D78-BD37-43A3-B8C2-F74C1C80C608}" type="datetimeFigureOut">
              <a:rPr lang="en-GB" smtClean="0"/>
              <a:pPr/>
              <a:t>12/06/2018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AC27CD-8A2F-45D2-9559-EA0B16F70B62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mailto:josephine.wildman@ncl.ac.uk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hyperlink" Target="mailto:Suzanne.Moffatt@ncl.ac.uk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5664" y="1405735"/>
            <a:ext cx="8026660" cy="1690222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en-GB" sz="2800" dirty="0" smtClean="0">
                <a:solidFill>
                  <a:srgbClr val="46ADB9"/>
                </a:solidFill>
                <a:latin typeface="Century Gothic"/>
                <a:cs typeface="Century Gothic"/>
              </a:rPr>
              <a:t>Link workers’ perspectives on factors enabling and preventing client engagement with social prescribing</a:t>
            </a:r>
            <a:endParaRPr lang="en-US" sz="2400" dirty="0">
              <a:latin typeface="Century Gothic"/>
              <a:cs typeface="Century Gothic"/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373216"/>
            <a:ext cx="1979694" cy="1325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5373216"/>
            <a:ext cx="1913241" cy="127469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5373216"/>
            <a:ext cx="1950720" cy="130149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5373216"/>
            <a:ext cx="1871210" cy="1324899"/>
          </a:xfrm>
          <a:prstGeom prst="rect">
            <a:avLst/>
          </a:prstGeom>
        </p:spPr>
      </p:pic>
      <p:sp>
        <p:nvSpPr>
          <p:cNvPr id="12" name="Title 1"/>
          <p:cNvSpPr txBox="1">
            <a:spLocks/>
          </p:cNvSpPr>
          <p:nvPr/>
        </p:nvSpPr>
        <p:spPr>
          <a:xfrm>
            <a:off x="1043608" y="3838430"/>
            <a:ext cx="3168352" cy="13932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1200"/>
              </a:spcBef>
            </a:pPr>
            <a:endParaRPr lang="en-US" sz="2000" dirty="0">
              <a:solidFill>
                <a:schemeClr val="tx2"/>
              </a:solidFill>
              <a:latin typeface="Century Gothic"/>
              <a:cs typeface="Century Gothic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1008040" y="2924944"/>
            <a:ext cx="6779505" cy="21234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1200"/>
              </a:spcBef>
            </a:pPr>
            <a:r>
              <a:rPr lang="en-GB" sz="2000" dirty="0" smtClean="0">
                <a:solidFill>
                  <a:schemeClr val="tx2"/>
                </a:solidFill>
                <a:latin typeface="Century Gothic"/>
                <a:cs typeface="Century Gothic"/>
              </a:rPr>
              <a:t> </a:t>
            </a:r>
            <a:r>
              <a:rPr lang="en-GB" sz="2000" dirty="0" smtClean="0">
                <a:solidFill>
                  <a:schemeClr val="tx2"/>
                </a:solidFill>
                <a:latin typeface="Century Gothic"/>
                <a:cs typeface="Century Gothic"/>
              </a:rPr>
              <a:t>Josephine Wildman, </a:t>
            </a:r>
            <a:r>
              <a:rPr lang="en-GB" sz="2000" dirty="0" smtClean="0">
                <a:solidFill>
                  <a:schemeClr val="tx2"/>
                </a:solidFill>
                <a:latin typeface="Century Gothic"/>
                <a:cs typeface="Century Gothic"/>
              </a:rPr>
              <a:t>Suzanne </a:t>
            </a:r>
            <a:r>
              <a:rPr lang="en-GB" sz="2000" dirty="0" smtClean="0">
                <a:solidFill>
                  <a:schemeClr val="tx2"/>
                </a:solidFill>
                <a:latin typeface="Century Gothic"/>
                <a:cs typeface="Century Gothic"/>
              </a:rPr>
              <a:t>Moffatt, </a:t>
            </a:r>
            <a:r>
              <a:rPr lang="en-GB" sz="2000" dirty="0" smtClean="0">
                <a:solidFill>
                  <a:schemeClr val="tx2"/>
                </a:solidFill>
                <a:latin typeface="Century Gothic"/>
                <a:cs typeface="Century Gothic"/>
              </a:rPr>
              <a:t>Mel </a:t>
            </a:r>
            <a:r>
              <a:rPr lang="en-GB" sz="2000" dirty="0" smtClean="0">
                <a:solidFill>
                  <a:schemeClr val="tx2"/>
                </a:solidFill>
                <a:latin typeface="Century Gothic"/>
                <a:cs typeface="Century Gothic"/>
              </a:rPr>
              <a:t>Steer, </a:t>
            </a:r>
            <a:r>
              <a:rPr lang="en-GB" sz="2000" dirty="0" smtClean="0">
                <a:solidFill>
                  <a:schemeClr val="tx2"/>
                </a:solidFill>
                <a:latin typeface="Century Gothic"/>
                <a:cs typeface="Century Gothic"/>
              </a:rPr>
              <a:t>Linda Penn &amp; Nicola O’Brien</a:t>
            </a:r>
            <a:endParaRPr lang="en-GB" sz="2000" dirty="0" smtClean="0">
              <a:solidFill>
                <a:schemeClr val="tx2"/>
              </a:solidFill>
              <a:latin typeface="Century Gothic"/>
              <a:cs typeface="Century Gothic"/>
            </a:endParaRPr>
          </a:p>
          <a:p>
            <a:pPr>
              <a:spcBef>
                <a:spcPts val="0"/>
              </a:spcBef>
            </a:pPr>
            <a:r>
              <a:rPr lang="en-GB" sz="2000" dirty="0" smtClean="0">
                <a:solidFill>
                  <a:schemeClr val="tx2"/>
                </a:solidFill>
                <a:latin typeface="Century Gothic"/>
                <a:cs typeface="Century Gothic"/>
              </a:rPr>
              <a:t>Institute of Health &amp; Society, Newcastle </a:t>
            </a:r>
            <a:r>
              <a:rPr lang="en-GB" sz="2000" dirty="0" smtClean="0">
                <a:solidFill>
                  <a:schemeClr val="tx2"/>
                </a:solidFill>
                <a:latin typeface="Century Gothic"/>
                <a:cs typeface="Century Gothic"/>
              </a:rPr>
              <a:t>University</a:t>
            </a:r>
          </a:p>
          <a:p>
            <a:pPr>
              <a:spcBef>
                <a:spcPts val="1200"/>
              </a:spcBef>
            </a:pPr>
            <a:r>
              <a:rPr lang="en-GB" sz="2000" dirty="0">
                <a:solidFill>
                  <a:schemeClr val="tx2"/>
                </a:solidFill>
                <a:latin typeface="Century Gothic"/>
                <a:cs typeface="Century Gothic"/>
              </a:rPr>
              <a:t>First International Conference on Social Prescribing</a:t>
            </a:r>
          </a:p>
          <a:p>
            <a:pPr>
              <a:spcBef>
                <a:spcPts val="1200"/>
              </a:spcBef>
            </a:pPr>
            <a:r>
              <a:rPr lang="en-GB" sz="2000" dirty="0" smtClean="0">
                <a:solidFill>
                  <a:schemeClr val="tx2"/>
                </a:solidFill>
                <a:latin typeface="Century Gothic"/>
                <a:cs typeface="Century Gothic"/>
              </a:rPr>
              <a:t>University of Salford, </a:t>
            </a:r>
            <a:r>
              <a:rPr lang="en-GB" sz="2000" dirty="0">
                <a:solidFill>
                  <a:schemeClr val="tx2"/>
                </a:solidFill>
                <a:latin typeface="Century Gothic"/>
                <a:cs typeface="Century Gothic"/>
              </a:rPr>
              <a:t>June </a:t>
            </a:r>
            <a:r>
              <a:rPr lang="en-GB" sz="2000" dirty="0" smtClean="0">
                <a:solidFill>
                  <a:schemeClr val="tx2"/>
                </a:solidFill>
                <a:latin typeface="Century Gothic"/>
                <a:cs typeface="Century Gothic"/>
              </a:rPr>
              <a:t>14</a:t>
            </a:r>
            <a:r>
              <a:rPr lang="en-GB" sz="2000" baseline="30000" dirty="0" smtClean="0">
                <a:solidFill>
                  <a:schemeClr val="tx2"/>
                </a:solidFill>
                <a:latin typeface="Century Gothic"/>
                <a:cs typeface="Century Gothic"/>
              </a:rPr>
              <a:t>th</a:t>
            </a:r>
            <a:r>
              <a:rPr lang="en-GB" sz="2000" dirty="0" smtClean="0">
                <a:solidFill>
                  <a:schemeClr val="tx2"/>
                </a:solidFill>
                <a:latin typeface="Century Gothic"/>
                <a:cs typeface="Century Gothic"/>
              </a:rPr>
              <a:t> 2018</a:t>
            </a:r>
            <a:endParaRPr lang="en-GB" sz="2000" dirty="0">
              <a:solidFill>
                <a:schemeClr val="tx2"/>
              </a:solidFill>
              <a:latin typeface="Century Gothic"/>
              <a:cs typeface="Century Gothic"/>
            </a:endParaRPr>
          </a:p>
        </p:txBody>
      </p:sp>
      <p:pic>
        <p:nvPicPr>
          <p:cNvPr id="11" name="Picture 44" descr="newcastle_master_col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17" y="158910"/>
            <a:ext cx="2468615" cy="86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45" descr="IHS_MASTER_541_186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302910"/>
            <a:ext cx="2387686" cy="57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49994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GB" dirty="0" smtClean="0">
                <a:solidFill>
                  <a:srgbClr val="46ADB9"/>
                </a:solidFill>
                <a:latin typeface="Century Gothic"/>
              </a:rPr>
              <a:t>Holistic service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003232" cy="4133056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GB" sz="2600" i="1" dirty="0" smtClean="0">
                <a:latin typeface="Century Gothic" panose="020B0502020202020204" pitchFamily="34" charset="0"/>
              </a:rPr>
              <a:t>Participant 3:</a:t>
            </a:r>
            <a:r>
              <a:rPr lang="en-GB" sz="2600" i="1" dirty="0">
                <a:latin typeface="Century Gothic" panose="020B0502020202020204" pitchFamily="34" charset="0"/>
              </a:rPr>
              <a:t> </a:t>
            </a:r>
            <a:r>
              <a:rPr lang="en-GB" sz="2600" i="1" dirty="0" smtClean="0">
                <a:latin typeface="Century Gothic" panose="020B0502020202020204" pitchFamily="34" charset="0"/>
              </a:rPr>
              <a:t>You’re </a:t>
            </a:r>
            <a:r>
              <a:rPr lang="en-GB" sz="2600" i="1" dirty="0">
                <a:latin typeface="Century Gothic" panose="020B0502020202020204" pitchFamily="34" charset="0"/>
              </a:rPr>
              <a:t>going from benefits, to housing, to health, to family relationships </a:t>
            </a:r>
            <a:r>
              <a:rPr lang="en-GB" sz="2600" i="1" dirty="0" smtClean="0">
                <a:latin typeface="Century Gothic" panose="020B0502020202020204" pitchFamily="34" charset="0"/>
              </a:rPr>
              <a:t>…</a:t>
            </a:r>
            <a:r>
              <a:rPr lang="en-GB" sz="2600" i="1" dirty="0">
                <a:latin typeface="Century Gothic" panose="020B0502020202020204" pitchFamily="34" charset="0"/>
              </a:rPr>
              <a:t/>
            </a:r>
            <a:br>
              <a:rPr lang="en-GB" sz="2600" i="1" dirty="0">
                <a:latin typeface="Century Gothic" panose="020B0502020202020204" pitchFamily="34" charset="0"/>
              </a:rPr>
            </a:br>
            <a:r>
              <a:rPr lang="en-GB" sz="2600" i="1" dirty="0">
                <a:latin typeface="Century Gothic" panose="020B0502020202020204" pitchFamily="34" charset="0"/>
              </a:rPr>
              <a:t>Participant </a:t>
            </a:r>
            <a:r>
              <a:rPr lang="en-GB" sz="2600" i="1" dirty="0" smtClean="0">
                <a:latin typeface="Century Gothic" panose="020B0502020202020204" pitchFamily="34" charset="0"/>
              </a:rPr>
              <a:t>4:</a:t>
            </a:r>
            <a:r>
              <a:rPr lang="en-GB" sz="2600" i="1" dirty="0">
                <a:latin typeface="Century Gothic" panose="020B0502020202020204" pitchFamily="34" charset="0"/>
              </a:rPr>
              <a:t> </a:t>
            </a:r>
            <a:r>
              <a:rPr lang="en-GB" sz="2600" i="1" dirty="0" smtClean="0">
                <a:latin typeface="Century Gothic" panose="020B0502020202020204" pitchFamily="34" charset="0"/>
              </a:rPr>
              <a:t>to </a:t>
            </a:r>
            <a:r>
              <a:rPr lang="en-GB" sz="2600" i="1" dirty="0">
                <a:latin typeface="Century Gothic" panose="020B0502020202020204" pitchFamily="34" charset="0"/>
              </a:rPr>
              <a:t>bereavement, suicide and mental health… </a:t>
            </a:r>
            <a:br>
              <a:rPr lang="en-GB" sz="2600" i="1" dirty="0">
                <a:latin typeface="Century Gothic" panose="020B0502020202020204" pitchFamily="34" charset="0"/>
              </a:rPr>
            </a:br>
            <a:r>
              <a:rPr lang="en-GB" sz="2600" i="1" dirty="0">
                <a:latin typeface="Century Gothic" panose="020B0502020202020204" pitchFamily="34" charset="0"/>
              </a:rPr>
              <a:t>Participant </a:t>
            </a:r>
            <a:r>
              <a:rPr lang="en-GB" sz="2600" i="1" dirty="0" smtClean="0">
                <a:latin typeface="Century Gothic" panose="020B0502020202020204" pitchFamily="34" charset="0"/>
              </a:rPr>
              <a:t>3:</a:t>
            </a:r>
            <a:r>
              <a:rPr lang="en-GB" sz="2600" i="1" dirty="0">
                <a:latin typeface="Century Gothic" panose="020B0502020202020204" pitchFamily="34" charset="0"/>
              </a:rPr>
              <a:t> </a:t>
            </a:r>
            <a:r>
              <a:rPr lang="en-GB" sz="2600" i="1" dirty="0" smtClean="0">
                <a:latin typeface="Century Gothic" panose="020B0502020202020204" pitchFamily="34" charset="0"/>
              </a:rPr>
              <a:t>to </a:t>
            </a:r>
            <a:r>
              <a:rPr lang="en-GB" sz="2600" i="1" dirty="0">
                <a:latin typeface="Century Gothic" panose="020B0502020202020204" pitchFamily="34" charset="0"/>
              </a:rPr>
              <a:t>domestic violence, drugs and alcohol. You name it and we’ve probably done it in this room. </a:t>
            </a:r>
            <a:endParaRPr lang="en-GB" sz="2600" i="1" dirty="0" smtClean="0">
              <a:latin typeface="Century Gothic" panose="020B0502020202020204" pitchFamily="34" charset="0"/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sz="2000" i="1" dirty="0" smtClean="0">
                <a:latin typeface="Century Gothic" panose="020B0502020202020204" pitchFamily="34" charset="0"/>
              </a:rPr>
              <a:t>(</a:t>
            </a:r>
            <a:r>
              <a:rPr lang="en-GB" sz="2000" i="1" dirty="0">
                <a:latin typeface="Century Gothic" panose="020B0502020202020204" pitchFamily="34" charset="0"/>
              </a:rPr>
              <a:t>Follow-up FG4)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1382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GB" i="1" dirty="0" smtClean="0">
                <a:latin typeface="Century Gothic" panose="020B0502020202020204" pitchFamily="34" charset="0"/>
              </a:rPr>
              <a:t>‘Link </a:t>
            </a:r>
            <a:r>
              <a:rPr lang="en-GB" i="1" dirty="0">
                <a:latin typeface="Century Gothic" panose="020B0502020202020204" pitchFamily="34" charset="0"/>
              </a:rPr>
              <a:t>worker’ is not describing what you do</a:t>
            </a:r>
            <a:r>
              <a:rPr lang="en-GB" i="1" dirty="0" smtClean="0">
                <a:latin typeface="Century Gothic" panose="020B0502020202020204" pitchFamily="34" charset="0"/>
              </a:rPr>
              <a:t>…</a:t>
            </a:r>
          </a:p>
          <a:p>
            <a:pPr marL="0" indent="0">
              <a:buNone/>
            </a:pPr>
            <a:r>
              <a:rPr lang="en-GB" sz="2400" i="1" dirty="0" smtClean="0">
                <a:latin typeface="Century Gothic" panose="020B0502020202020204" pitchFamily="34" charset="0"/>
              </a:rPr>
              <a:t>(</a:t>
            </a:r>
            <a:r>
              <a:rPr lang="en-GB" sz="2400" i="1" dirty="0">
                <a:latin typeface="Century Gothic" panose="020B0502020202020204" pitchFamily="34" charset="0"/>
              </a:rPr>
              <a:t>Initial FG, P4)  </a:t>
            </a:r>
            <a:endParaRPr lang="en-GB" sz="2400" i="1" dirty="0" smtClean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GB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en-GB" i="1" dirty="0">
                <a:latin typeface="Century Gothic" panose="020B0502020202020204" pitchFamily="34" charset="0"/>
              </a:rPr>
              <a:t>[We are] </a:t>
            </a:r>
            <a:r>
              <a:rPr lang="en-GB" b="1" i="1" dirty="0">
                <a:latin typeface="Century Gothic" panose="020B0502020202020204" pitchFamily="34" charset="0"/>
              </a:rPr>
              <a:t>support workers more than link workers </a:t>
            </a:r>
            <a:r>
              <a:rPr lang="en-GB" i="1" dirty="0">
                <a:latin typeface="Century Gothic" panose="020B0502020202020204" pitchFamily="34" charset="0"/>
              </a:rPr>
              <a:t>… I think you find when you go in with a client and they’ve got massive problems, like they’ve got no money for food, you can’t just say, “Do you fancy going to the gym?” </a:t>
            </a:r>
            <a:r>
              <a:rPr lang="en-GB" b="1" i="1" dirty="0">
                <a:latin typeface="Century Gothic" panose="020B0502020202020204" pitchFamily="34" charset="0"/>
              </a:rPr>
              <a:t>We have to look at the problem that’s affecting them at the moment … </a:t>
            </a:r>
            <a:endParaRPr lang="en-GB" b="1" i="1" dirty="0" smtClean="0"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en-GB" sz="2400" i="1" dirty="0" smtClean="0">
                <a:latin typeface="Century Gothic" panose="020B0502020202020204" pitchFamily="34" charset="0"/>
              </a:rPr>
              <a:t>(</a:t>
            </a:r>
            <a:r>
              <a:rPr lang="en-GB" sz="2400" i="1" dirty="0">
                <a:latin typeface="Century Gothic" panose="020B0502020202020204" pitchFamily="34" charset="0"/>
              </a:rPr>
              <a:t>Follow-up </a:t>
            </a:r>
            <a:r>
              <a:rPr lang="en-GB" sz="2400" i="1" dirty="0" smtClean="0">
                <a:latin typeface="Century Gothic" panose="020B0502020202020204" pitchFamily="34" charset="0"/>
              </a:rPr>
              <a:t>FG4)</a:t>
            </a:r>
            <a:endParaRPr lang="en-GB" sz="2400" i="1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GB" dirty="0" smtClean="0">
                <a:solidFill>
                  <a:srgbClr val="46ADB9"/>
                </a:solidFill>
                <a:latin typeface="Century Gothic"/>
              </a:rPr>
              <a:t>Holistic service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2389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92500" lnSpcReduction="20000"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sz="2800" i="1" dirty="0" smtClean="0">
                <a:latin typeface="Century Gothic" panose="020B0502020202020204" pitchFamily="34" charset="0"/>
              </a:rPr>
              <a:t>…</a:t>
            </a:r>
            <a:r>
              <a:rPr lang="en-GB" sz="2800" i="1" dirty="0">
                <a:latin typeface="Century Gothic" panose="020B0502020202020204" pitchFamily="34" charset="0"/>
              </a:rPr>
              <a:t>a lot of our job is </a:t>
            </a:r>
            <a:r>
              <a:rPr lang="en-GB" sz="2800" b="1" i="1" dirty="0">
                <a:latin typeface="Century Gothic" panose="020B0502020202020204" pitchFamily="34" charset="0"/>
              </a:rPr>
              <a:t>just giving people </a:t>
            </a:r>
            <a:r>
              <a:rPr lang="en-GB" sz="2800" b="1" i="1" dirty="0" smtClean="0">
                <a:latin typeface="Century Gothic" panose="020B0502020202020204" pitchFamily="34" charset="0"/>
              </a:rPr>
              <a:t>time</a:t>
            </a:r>
            <a:r>
              <a:rPr lang="en-GB" sz="2800" b="1" dirty="0" smtClean="0">
                <a:latin typeface="Century Gothic" panose="020B0502020202020204" pitchFamily="34" charset="0"/>
              </a:rPr>
              <a:t> 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en-GB" sz="2800" u="sng" dirty="0" smtClean="0">
              <a:latin typeface="Century Gothic" panose="020B0502020202020204" pitchFamily="34" charset="0"/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sz="2800" i="1" dirty="0" smtClean="0">
                <a:latin typeface="Century Gothic" panose="020B0502020202020204" pitchFamily="34" charset="0"/>
              </a:rPr>
              <a:t>[a link worker is the] </a:t>
            </a:r>
            <a:r>
              <a:rPr lang="en-GB" sz="2800" b="1" i="1" dirty="0" smtClean="0">
                <a:latin typeface="Century Gothic" panose="020B0502020202020204" pitchFamily="34" charset="0"/>
              </a:rPr>
              <a:t>linchpin</a:t>
            </a:r>
            <a:r>
              <a:rPr lang="en-GB" sz="2800" i="1" dirty="0" smtClean="0">
                <a:latin typeface="Century Gothic" panose="020B0502020202020204" pitchFamily="34" charset="0"/>
              </a:rPr>
              <a:t>…the </a:t>
            </a:r>
            <a:r>
              <a:rPr lang="en-GB" sz="2800" i="1" dirty="0">
                <a:latin typeface="Century Gothic" panose="020B0502020202020204" pitchFamily="34" charset="0"/>
              </a:rPr>
              <a:t>person they come back </a:t>
            </a:r>
            <a:r>
              <a:rPr lang="en-GB" sz="2800" i="1" dirty="0" smtClean="0">
                <a:latin typeface="Century Gothic" panose="020B0502020202020204" pitchFamily="34" charset="0"/>
              </a:rPr>
              <a:t>to 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en-GB" sz="2800" i="1" dirty="0" smtClean="0">
              <a:latin typeface="Century Gothic" panose="020B0502020202020204" pitchFamily="34" charset="0"/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sz="2800" i="1" dirty="0">
                <a:latin typeface="Century Gothic" panose="020B0502020202020204" pitchFamily="34" charset="0"/>
              </a:rPr>
              <a:t>I think it’s knowing that they’ve got that support along the way in whatever happens for them … I think it is </a:t>
            </a:r>
            <a:r>
              <a:rPr lang="en-GB" sz="2800" b="1" i="1" dirty="0">
                <a:latin typeface="Century Gothic" panose="020B0502020202020204" pitchFamily="34" charset="0"/>
              </a:rPr>
              <a:t>one of the massive selling points </a:t>
            </a:r>
            <a:r>
              <a:rPr lang="en-GB" sz="2800" i="1" dirty="0">
                <a:latin typeface="Century Gothic" panose="020B0502020202020204" pitchFamily="34" charset="0"/>
              </a:rPr>
              <a:t>to this [intervention] is the longer time that you can work with someone and that </a:t>
            </a:r>
            <a:r>
              <a:rPr lang="en-GB" sz="2800" b="1" i="1" dirty="0">
                <a:latin typeface="Century Gothic" panose="020B0502020202020204" pitchFamily="34" charset="0"/>
              </a:rPr>
              <a:t>you can support them through the journey</a:t>
            </a:r>
            <a:r>
              <a:rPr lang="en-GB" sz="2800" b="1" i="1" dirty="0" smtClean="0">
                <a:latin typeface="Century Gothic" panose="020B0502020202020204" pitchFamily="34" charset="0"/>
              </a:rPr>
              <a:t>.</a:t>
            </a:r>
            <a:r>
              <a:rPr lang="en-GB" sz="2800" i="1" dirty="0" smtClean="0">
                <a:latin typeface="Century Gothic" panose="020B0502020202020204" pitchFamily="34" charset="0"/>
              </a:rPr>
              <a:t> 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sz="2200" i="1" dirty="0" smtClean="0">
                <a:latin typeface="Century Gothic" panose="020B0502020202020204" pitchFamily="34" charset="0"/>
              </a:rPr>
              <a:t>(</a:t>
            </a:r>
            <a:r>
              <a:rPr lang="en-GB" sz="2200" i="1" dirty="0">
                <a:latin typeface="Century Gothic" panose="020B0502020202020204" pitchFamily="34" charset="0"/>
              </a:rPr>
              <a:t>Follow-up </a:t>
            </a:r>
            <a:r>
              <a:rPr lang="en-GB" sz="2200" i="1" dirty="0" smtClean="0">
                <a:latin typeface="Century Gothic" panose="020B0502020202020204" pitchFamily="34" charset="0"/>
              </a:rPr>
              <a:t>FG2)</a:t>
            </a:r>
            <a:endParaRPr lang="en-GB" sz="2200" i="1" dirty="0">
              <a:latin typeface="Century Gothic" panose="020B0502020202020204" pitchFamily="34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dirty="0" smtClean="0">
                <a:solidFill>
                  <a:srgbClr val="46ADB9"/>
                </a:solidFill>
                <a:latin typeface="Century Gothic"/>
              </a:rPr>
              <a:t>Time and continuity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11393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467544" y="2564904"/>
            <a:ext cx="844366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dirty="0" smtClean="0">
                <a:solidFill>
                  <a:srgbClr val="46ADB9"/>
                </a:solidFill>
                <a:latin typeface="Century Gothic"/>
              </a:rPr>
              <a:t>Barriers to engaging clients</a:t>
            </a:r>
            <a:endParaRPr lang="en-GB" dirty="0"/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GB" dirty="0" smtClean="0">
                <a:solidFill>
                  <a:srgbClr val="46ADB9"/>
                </a:solidFill>
                <a:latin typeface="Century Gothic"/>
              </a:rPr>
              <a:t>Findings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1243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988840"/>
            <a:ext cx="8229600" cy="36724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dirty="0" smtClean="0">
                <a:latin typeface="Century Gothic" panose="020B0502020202020204" pitchFamily="34" charset="0"/>
              </a:rPr>
              <a:t>Initially, referral rates were lower than required</a:t>
            </a:r>
          </a:p>
          <a:p>
            <a:pPr marL="0" indent="0">
              <a:buNone/>
            </a:pPr>
            <a:r>
              <a:rPr lang="en-GB" sz="2800" dirty="0" smtClean="0">
                <a:latin typeface="Century Gothic" panose="020B0502020202020204" pitchFamily="34" charset="0"/>
              </a:rPr>
              <a:t>Barriers to primary care referrals:</a:t>
            </a:r>
          </a:p>
          <a:p>
            <a:r>
              <a:rPr lang="en-GB" sz="2400" dirty="0" smtClean="0">
                <a:latin typeface="Century Gothic" panose="020B0502020202020204" pitchFamily="34" charset="0"/>
              </a:rPr>
              <a:t>Considerable variation in levels of primary-care practice engagement</a:t>
            </a:r>
            <a:endParaRPr lang="en-GB" sz="2400" dirty="0">
              <a:latin typeface="Century Gothic" panose="020B0502020202020204" pitchFamily="34" charset="0"/>
            </a:endParaRPr>
          </a:p>
          <a:p>
            <a:r>
              <a:rPr lang="en-GB" sz="2400" dirty="0" smtClean="0">
                <a:latin typeface="Century Gothic" panose="020B0502020202020204" pitchFamily="34" charset="0"/>
              </a:rPr>
              <a:t>High primary care work loads</a:t>
            </a:r>
          </a:p>
          <a:p>
            <a:r>
              <a:rPr lang="en-GB" sz="2400" dirty="0" smtClean="0">
                <a:latin typeface="Century Gothic" panose="020B0502020202020204" pitchFamily="34" charset="0"/>
              </a:rPr>
              <a:t>Uncertainty over whom to refer</a:t>
            </a:r>
          </a:p>
          <a:p>
            <a:r>
              <a:rPr lang="en-GB" sz="2400" dirty="0" smtClean="0">
                <a:latin typeface="Century Gothic" panose="020B0502020202020204" pitchFamily="34" charset="0"/>
              </a:rPr>
              <a:t>Frustration with referral criteria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95536" y="427038"/>
            <a:ext cx="844366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dirty="0" smtClean="0">
                <a:solidFill>
                  <a:srgbClr val="46ADB9"/>
                </a:solidFill>
                <a:latin typeface="Century Gothic"/>
              </a:rPr>
              <a:t>Referral challenges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23045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>
                <a:latin typeface="Century Gothic" panose="020B0502020202020204" pitchFamily="34" charset="0"/>
              </a:rPr>
              <a:t>New challenges at follow-up:</a:t>
            </a:r>
          </a:p>
          <a:p>
            <a:pPr marL="0" indent="0">
              <a:buNone/>
            </a:pPr>
            <a:endParaRPr lang="en-GB" sz="2800" i="1" dirty="0" smtClean="0"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en-GB" sz="2800" i="1" dirty="0" smtClean="0">
                <a:latin typeface="Century Gothic" panose="020B0502020202020204" pitchFamily="34" charset="0"/>
              </a:rPr>
              <a:t>… </a:t>
            </a:r>
            <a:r>
              <a:rPr lang="en-GB" sz="2800" b="1" i="1" dirty="0">
                <a:latin typeface="Century Gothic" panose="020B0502020202020204" pitchFamily="34" charset="0"/>
              </a:rPr>
              <a:t>Is the money more important or are the people more important?… </a:t>
            </a:r>
            <a:r>
              <a:rPr lang="en-GB" sz="2800" i="1" dirty="0">
                <a:latin typeface="Century Gothic" panose="020B0502020202020204" pitchFamily="34" charset="0"/>
              </a:rPr>
              <a:t>We’re seeing the numbers increase massively, which is great </a:t>
            </a:r>
            <a:r>
              <a:rPr lang="en-GB" sz="2800" i="1" dirty="0" smtClean="0">
                <a:latin typeface="Century Gothic" panose="020B0502020202020204" pitchFamily="34" charset="0"/>
              </a:rPr>
              <a:t>…. </a:t>
            </a:r>
            <a:r>
              <a:rPr lang="en-GB" sz="2800" i="1" dirty="0">
                <a:latin typeface="Century Gothic" panose="020B0502020202020204" pitchFamily="34" charset="0"/>
              </a:rPr>
              <a:t>I’m detached because I know I haven’t got that capacity to get to know [clients] … and </a:t>
            </a:r>
            <a:r>
              <a:rPr lang="en-GB" sz="2800" b="1" i="1" dirty="0">
                <a:latin typeface="Century Gothic" panose="020B0502020202020204" pitchFamily="34" charset="0"/>
              </a:rPr>
              <a:t>you can end up cracking up yourself because you’re mentally exhausted </a:t>
            </a:r>
            <a:endParaRPr lang="en-GB" sz="2800" b="1" i="1" dirty="0" smtClean="0"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en-GB" sz="2000" i="1" dirty="0" smtClean="0">
                <a:latin typeface="Century Gothic" panose="020B0502020202020204" pitchFamily="34" charset="0"/>
              </a:rPr>
              <a:t>(</a:t>
            </a:r>
            <a:r>
              <a:rPr lang="en-GB" sz="2000" i="1" dirty="0">
                <a:latin typeface="Century Gothic" panose="020B0502020202020204" pitchFamily="34" charset="0"/>
              </a:rPr>
              <a:t>Follow-up </a:t>
            </a:r>
            <a:r>
              <a:rPr lang="en-GB" sz="2000" i="1" dirty="0" smtClean="0">
                <a:latin typeface="Century Gothic" panose="020B0502020202020204" pitchFamily="34" charset="0"/>
              </a:rPr>
              <a:t>FG4)</a:t>
            </a:r>
            <a:endParaRPr lang="en-GB" sz="2000" i="1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GB" dirty="0" smtClean="0"/>
          </a:p>
          <a:p>
            <a:endParaRPr lang="en-GB" dirty="0" smtClean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95536" y="427038"/>
            <a:ext cx="844366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dirty="0" smtClean="0">
                <a:solidFill>
                  <a:srgbClr val="46ADB9"/>
                </a:solidFill>
                <a:latin typeface="Century Gothic"/>
              </a:rPr>
              <a:t>Referral challenges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33059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i="1" dirty="0" smtClean="0">
                <a:latin typeface="Century Gothic" panose="020B0502020202020204" pitchFamily="34" charset="0"/>
              </a:rPr>
              <a:t>…</a:t>
            </a:r>
            <a:r>
              <a:rPr lang="en-GB" sz="2800" i="1" dirty="0">
                <a:latin typeface="Century Gothic" panose="020B0502020202020204" pitchFamily="34" charset="0"/>
              </a:rPr>
              <a:t>it being an </a:t>
            </a:r>
            <a:r>
              <a:rPr lang="en-GB" sz="2800" b="1" i="1" dirty="0">
                <a:latin typeface="Century Gothic" panose="020B0502020202020204" pitchFamily="34" charset="0"/>
              </a:rPr>
              <a:t>off-the-shelf training</a:t>
            </a:r>
            <a:r>
              <a:rPr lang="en-GB" sz="2800" i="1" dirty="0">
                <a:latin typeface="Century Gothic" panose="020B0502020202020204" pitchFamily="34" charset="0"/>
              </a:rPr>
              <a:t>…was it the right one</a:t>
            </a:r>
            <a:r>
              <a:rPr lang="en-GB" sz="2800" i="1" dirty="0" smtClean="0">
                <a:latin typeface="Century Gothic" panose="020B0502020202020204" pitchFamily="34" charset="0"/>
              </a:rPr>
              <a:t>? </a:t>
            </a:r>
          </a:p>
          <a:p>
            <a:pPr marL="0" indent="0">
              <a:buNone/>
            </a:pPr>
            <a:r>
              <a:rPr lang="en-GB" sz="2200" i="1" dirty="0" smtClean="0">
                <a:latin typeface="Century Gothic" panose="020B0502020202020204" pitchFamily="34" charset="0"/>
              </a:rPr>
              <a:t>(</a:t>
            </a:r>
            <a:r>
              <a:rPr lang="en-GB" sz="2200" i="1" dirty="0">
                <a:latin typeface="Century Gothic" panose="020B0502020202020204" pitchFamily="34" charset="0"/>
              </a:rPr>
              <a:t>Initial </a:t>
            </a:r>
            <a:r>
              <a:rPr lang="en-GB" sz="2200" i="1" dirty="0" smtClean="0">
                <a:latin typeface="Century Gothic" panose="020B0502020202020204" pitchFamily="34" charset="0"/>
              </a:rPr>
              <a:t>FG5)</a:t>
            </a:r>
            <a:endParaRPr lang="en-GB" sz="2200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sz="2800" i="1" dirty="0" smtClean="0">
                <a:latin typeface="Century Gothic" panose="020B0502020202020204" pitchFamily="34" charset="0"/>
              </a:rPr>
              <a:t>… you’re </a:t>
            </a:r>
            <a:r>
              <a:rPr lang="en-GB" sz="2800" i="1" dirty="0">
                <a:latin typeface="Century Gothic" panose="020B0502020202020204" pitchFamily="34" charset="0"/>
              </a:rPr>
              <a:t>not talking about Sally who lives in a flat where the room’s caving in, she’s got no money and she’s got loads of family. You’re not actually talking about real poverty, which is what we deal with on a daily basis … </a:t>
            </a:r>
            <a:endParaRPr lang="en-GB" sz="2800" i="1" dirty="0" smtClean="0"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en-GB" sz="2000" i="1" dirty="0" smtClean="0">
                <a:latin typeface="Century Gothic" panose="020B0502020202020204" pitchFamily="34" charset="0"/>
              </a:rPr>
              <a:t>(</a:t>
            </a:r>
            <a:r>
              <a:rPr lang="en-GB" sz="2000" i="1" dirty="0">
                <a:latin typeface="Century Gothic" panose="020B0502020202020204" pitchFamily="34" charset="0"/>
              </a:rPr>
              <a:t>Follow-up </a:t>
            </a:r>
            <a:r>
              <a:rPr lang="en-GB" sz="2000" i="1" dirty="0" smtClean="0">
                <a:latin typeface="Century Gothic" panose="020B0502020202020204" pitchFamily="34" charset="0"/>
              </a:rPr>
              <a:t>FG4) </a:t>
            </a:r>
            <a:endParaRPr lang="en-GB" sz="2000" i="1" dirty="0">
              <a:latin typeface="Century Gothic" panose="020B0502020202020204" pitchFamily="34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95536" y="427038"/>
            <a:ext cx="844366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dirty="0" smtClean="0">
                <a:solidFill>
                  <a:srgbClr val="46ADB9"/>
                </a:solidFill>
                <a:latin typeface="Century Gothic"/>
              </a:rPr>
              <a:t>Training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8790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568" y="2060848"/>
            <a:ext cx="8229600" cy="29809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>
                <a:latin typeface="Century Gothic" panose="020B0502020202020204" pitchFamily="34" charset="0"/>
              </a:rPr>
              <a:t>Bespoke qualification:</a:t>
            </a:r>
          </a:p>
          <a:p>
            <a:r>
              <a:rPr lang="en-GB" sz="2800" dirty="0" smtClean="0">
                <a:latin typeface="Century Gothic" panose="020B0502020202020204" pitchFamily="34" charset="0"/>
              </a:rPr>
              <a:t>Focus on wider determinants of health</a:t>
            </a:r>
          </a:p>
          <a:p>
            <a:r>
              <a:rPr lang="en-GB" sz="2800" dirty="0" smtClean="0">
                <a:latin typeface="Century Gothic" panose="020B0502020202020204" pitchFamily="34" charset="0"/>
              </a:rPr>
              <a:t>In-depth mental health training</a:t>
            </a:r>
          </a:p>
          <a:p>
            <a:r>
              <a:rPr lang="en-GB" sz="2800" dirty="0" smtClean="0">
                <a:latin typeface="Century Gothic" panose="020B0502020202020204" pitchFamily="34" charset="0"/>
              </a:rPr>
              <a:t>Training on specific LTCs</a:t>
            </a:r>
          </a:p>
          <a:p>
            <a:r>
              <a:rPr lang="en-GB" sz="2800" dirty="0" smtClean="0">
                <a:latin typeface="Century Gothic" panose="020B0502020202020204" pitchFamily="34" charset="0"/>
              </a:rPr>
              <a:t>Community</a:t>
            </a:r>
            <a:r>
              <a:rPr lang="en-GB" dirty="0" smtClean="0">
                <a:latin typeface="Century Gothic" panose="020B0502020202020204" pitchFamily="34" charset="0"/>
              </a:rPr>
              <a:t> </a:t>
            </a:r>
            <a:r>
              <a:rPr lang="en-GB" sz="2800" dirty="0" smtClean="0">
                <a:latin typeface="Century Gothic" panose="020B0502020202020204" pitchFamily="34" charset="0"/>
              </a:rPr>
              <a:t>development training</a:t>
            </a:r>
          </a:p>
          <a:p>
            <a:endParaRPr lang="en-GB" dirty="0" smtClean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95536" y="427038"/>
            <a:ext cx="844366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dirty="0" smtClean="0">
                <a:solidFill>
                  <a:srgbClr val="46ADB9"/>
                </a:solidFill>
                <a:latin typeface="Century Gothic"/>
              </a:rPr>
              <a:t>Training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3616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568" y="2564904"/>
            <a:ext cx="8229600" cy="10081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i="1" dirty="0" smtClean="0">
                <a:latin typeface="Century Gothic" panose="020B0502020202020204" pitchFamily="34" charset="0"/>
              </a:rPr>
              <a:t>a</a:t>
            </a:r>
            <a:r>
              <a:rPr lang="en-GB" sz="2800" dirty="0" smtClean="0">
                <a:latin typeface="Century Gothic" panose="020B0502020202020204" pitchFamily="34" charset="0"/>
              </a:rPr>
              <a:t> </a:t>
            </a:r>
            <a:r>
              <a:rPr lang="en-GB" sz="2800" i="1" dirty="0">
                <a:latin typeface="Century Gothic" panose="020B0502020202020204" pitchFamily="34" charset="0"/>
              </a:rPr>
              <a:t>massive barrier is other services’ </a:t>
            </a:r>
            <a:r>
              <a:rPr lang="en-GB" sz="2800" i="1" dirty="0" smtClean="0">
                <a:latin typeface="Century Gothic" panose="020B0502020202020204" pitchFamily="34" charset="0"/>
              </a:rPr>
              <a:t>capacities</a:t>
            </a:r>
            <a:r>
              <a:rPr lang="en-GB" sz="2800" dirty="0" smtClean="0">
                <a:latin typeface="Century Gothic" panose="020B0502020202020204" pitchFamily="34" charset="0"/>
              </a:rPr>
              <a:t> </a:t>
            </a:r>
            <a:r>
              <a:rPr lang="en-GB" sz="2000" i="1" dirty="0">
                <a:latin typeface="Century Gothic" panose="020B0502020202020204" pitchFamily="34" charset="0"/>
              </a:rPr>
              <a:t>(Interview P1</a:t>
            </a:r>
            <a:r>
              <a:rPr lang="en-GB" sz="2000" i="1" dirty="0" smtClean="0">
                <a:latin typeface="Century Gothic" panose="020B0502020202020204" pitchFamily="34" charset="0"/>
              </a:rPr>
              <a:t>)</a:t>
            </a:r>
          </a:p>
          <a:p>
            <a:pPr marL="0" indent="0">
              <a:buNone/>
            </a:pPr>
            <a:endParaRPr lang="en-GB" dirty="0" smtClean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GB" dirty="0" smtClean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95536" y="427038"/>
            <a:ext cx="844366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dirty="0" smtClean="0">
                <a:solidFill>
                  <a:srgbClr val="46ADB9"/>
                </a:solidFill>
                <a:latin typeface="Century Gothic"/>
              </a:rPr>
              <a:t>Onward referral challenges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77554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i="1" dirty="0">
                <a:latin typeface="Century Gothic" panose="020B0502020202020204" pitchFamily="34" charset="0"/>
              </a:rPr>
              <a:t>…if you’re in [GP Surgery] </a:t>
            </a:r>
            <a:r>
              <a:rPr lang="en-GB" sz="2800" b="1" i="1" dirty="0">
                <a:latin typeface="Century Gothic" panose="020B0502020202020204" pitchFamily="34" charset="0"/>
              </a:rPr>
              <a:t>there’s </a:t>
            </a:r>
            <a:r>
              <a:rPr lang="en-GB" sz="2800" b="1" i="1" dirty="0" smtClean="0">
                <a:latin typeface="Century Gothic" panose="020B0502020202020204" pitchFamily="34" charset="0"/>
              </a:rPr>
              <a:t>nothing</a:t>
            </a:r>
            <a:r>
              <a:rPr lang="en-GB" sz="2800" i="1" dirty="0" smtClean="0">
                <a:latin typeface="Century Gothic" panose="020B0502020202020204" pitchFamily="34" charset="0"/>
              </a:rPr>
              <a:t>… </a:t>
            </a:r>
            <a:r>
              <a:rPr lang="en-GB" sz="2800" i="1" dirty="0">
                <a:latin typeface="Century Gothic" panose="020B0502020202020204" pitchFamily="34" charset="0"/>
              </a:rPr>
              <a:t>people need to bear in mind that </a:t>
            </a:r>
            <a:r>
              <a:rPr lang="en-GB" sz="2800" b="1" i="1" dirty="0">
                <a:latin typeface="Century Gothic" panose="020B0502020202020204" pitchFamily="34" charset="0"/>
              </a:rPr>
              <a:t>we work in poverty areas</a:t>
            </a:r>
            <a:r>
              <a:rPr lang="en-GB" sz="2800" i="1" dirty="0">
                <a:latin typeface="Century Gothic" panose="020B0502020202020204" pitchFamily="34" charset="0"/>
              </a:rPr>
              <a:t>. The council have no money to put into these poverty areas so all the activities and services are few and far between now. So </a:t>
            </a:r>
            <a:r>
              <a:rPr lang="en-GB" sz="2800" b="1" i="1" dirty="0">
                <a:latin typeface="Century Gothic" panose="020B0502020202020204" pitchFamily="34" charset="0"/>
              </a:rPr>
              <a:t>what was there to initially grab onto, when we first started the service, is slowly dwindling away as well</a:t>
            </a:r>
            <a:r>
              <a:rPr lang="en-GB" sz="2800" i="1" dirty="0">
                <a:latin typeface="Century Gothic" panose="020B0502020202020204" pitchFamily="34" charset="0"/>
              </a:rPr>
              <a:t>. Sometimes you feel like you’re fighting a losing battle. </a:t>
            </a:r>
            <a:endParaRPr lang="en-GB" sz="2800" i="1" dirty="0" smtClean="0"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en-GB" sz="2000" i="1" dirty="0" smtClean="0">
                <a:latin typeface="Century Gothic" panose="020B0502020202020204" pitchFamily="34" charset="0"/>
              </a:rPr>
              <a:t>(</a:t>
            </a:r>
            <a:r>
              <a:rPr lang="en-GB" sz="2000" i="1" dirty="0">
                <a:latin typeface="Century Gothic" panose="020B0502020202020204" pitchFamily="34" charset="0"/>
              </a:rPr>
              <a:t>Follow-up </a:t>
            </a:r>
            <a:r>
              <a:rPr lang="en-GB" sz="2000" i="1" dirty="0" smtClean="0">
                <a:latin typeface="Century Gothic" panose="020B0502020202020204" pitchFamily="34" charset="0"/>
              </a:rPr>
              <a:t>FG4)</a:t>
            </a:r>
            <a:endParaRPr lang="en-GB" sz="2000" i="1" dirty="0">
              <a:latin typeface="Century Gothic" panose="020B0502020202020204" pitchFamily="34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95536" y="427038"/>
            <a:ext cx="844366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dirty="0" smtClean="0">
                <a:solidFill>
                  <a:srgbClr val="46ADB9"/>
                </a:solidFill>
                <a:latin typeface="Century Gothic"/>
              </a:rPr>
              <a:t>Onward referral challenges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90333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780928"/>
            <a:ext cx="8229600" cy="748680"/>
          </a:xfrm>
        </p:spPr>
        <p:txBody>
          <a:bodyPr/>
          <a:lstStyle/>
          <a:p>
            <a:pPr marL="0" indent="0" algn="ctr">
              <a:buNone/>
            </a:pPr>
            <a:r>
              <a:rPr lang="en-GB" dirty="0" smtClean="0"/>
              <a:t>No conflicts of interest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7732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68760"/>
          </a:xfrm>
        </p:spPr>
        <p:txBody>
          <a:bodyPr>
            <a:normAutofit/>
          </a:bodyPr>
          <a:lstStyle/>
          <a:p>
            <a:pPr algn="l"/>
            <a:r>
              <a:rPr lang="en-GB" dirty="0" smtClean="0">
                <a:solidFill>
                  <a:srgbClr val="46ADB9"/>
                </a:solidFill>
                <a:latin typeface="Century Gothic"/>
                <a:cs typeface="Century Gothic"/>
              </a:rPr>
              <a:t>Conclusions/reflections</a:t>
            </a:r>
            <a:endParaRPr lang="en-GB" sz="3400" dirty="0">
              <a:solidFill>
                <a:srgbClr val="46ADB9"/>
              </a:solidFill>
              <a:latin typeface="Century Gothic"/>
              <a:cs typeface="Century Gothic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67544" y="980728"/>
            <a:ext cx="8064896" cy="51845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endParaRPr lang="en-GB" sz="1800" dirty="0">
              <a:latin typeface="Century Gothic"/>
              <a:cs typeface="Century Gothic"/>
            </a:endParaRPr>
          </a:p>
          <a:p>
            <a:pPr marL="0" indent="0">
              <a:lnSpc>
                <a:spcPct val="120000"/>
              </a:lnSpc>
              <a:buNone/>
            </a:pPr>
            <a:endParaRPr lang="en-GB" sz="1800" dirty="0">
              <a:latin typeface="Century Gothic"/>
              <a:cs typeface="Century Gothic"/>
            </a:endParaRPr>
          </a:p>
          <a:p>
            <a:pPr>
              <a:lnSpc>
                <a:spcPct val="120000"/>
              </a:lnSpc>
            </a:pPr>
            <a:endParaRPr lang="en-GB" sz="1800" dirty="0">
              <a:latin typeface="Century Gothic"/>
              <a:cs typeface="Century Gothic"/>
            </a:endParaRPr>
          </a:p>
          <a:p>
            <a:pPr marL="0" indent="0">
              <a:lnSpc>
                <a:spcPct val="120000"/>
              </a:lnSpc>
              <a:buFont typeface="Arial" pitchFamily="34" charset="0"/>
              <a:buNone/>
            </a:pPr>
            <a:endParaRPr lang="en-GB" sz="1100" dirty="0">
              <a:latin typeface="Century Gothic"/>
              <a:cs typeface="Century Gothic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67544" y="1268760"/>
            <a:ext cx="8064896" cy="51845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endParaRPr lang="en-GB" sz="1800" dirty="0">
              <a:latin typeface="Century Gothic"/>
              <a:cs typeface="Century Gothic"/>
            </a:endParaRPr>
          </a:p>
          <a:p>
            <a:pPr marL="0" indent="0">
              <a:lnSpc>
                <a:spcPct val="120000"/>
              </a:lnSpc>
              <a:buNone/>
            </a:pPr>
            <a:endParaRPr lang="en-GB" sz="1800" dirty="0">
              <a:latin typeface="Century Gothic"/>
              <a:cs typeface="Century Gothic"/>
            </a:endParaRPr>
          </a:p>
          <a:p>
            <a:pPr>
              <a:lnSpc>
                <a:spcPct val="120000"/>
              </a:lnSpc>
            </a:pPr>
            <a:endParaRPr lang="en-GB" sz="1800" dirty="0">
              <a:latin typeface="Century Gothic"/>
              <a:cs typeface="Century Gothic"/>
            </a:endParaRPr>
          </a:p>
          <a:p>
            <a:pPr marL="0" indent="0">
              <a:lnSpc>
                <a:spcPct val="120000"/>
              </a:lnSpc>
              <a:buFont typeface="Arial" pitchFamily="34" charset="0"/>
              <a:buNone/>
            </a:pPr>
            <a:endParaRPr lang="en-GB" sz="1100" dirty="0">
              <a:latin typeface="Century Gothic"/>
              <a:cs typeface="Century Gothic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57200" y="2060848"/>
            <a:ext cx="8208912" cy="2628292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GB" sz="2800" dirty="0">
                <a:latin typeface="Century Gothic"/>
                <a:cs typeface="Century Gothic"/>
              </a:rPr>
              <a:t>Link workers are central to ‘Ways to Wellness’, demonstrating reflective practice, willingness to learn and share their learning and a commitment to a role they performed with skill and dedication </a:t>
            </a:r>
            <a:endParaRPr lang="en-GB" sz="800" dirty="0">
              <a:latin typeface="Century Gothic"/>
              <a:cs typeface="Century Gothic"/>
            </a:endParaRPr>
          </a:p>
          <a:p>
            <a:pPr marL="0" indent="0">
              <a:lnSpc>
                <a:spcPct val="120000"/>
              </a:lnSpc>
              <a:buNone/>
            </a:pPr>
            <a:endParaRPr lang="en-GB" sz="1900" b="1" dirty="0" smtClean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143065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68760"/>
          </a:xfrm>
        </p:spPr>
        <p:txBody>
          <a:bodyPr>
            <a:normAutofit/>
          </a:bodyPr>
          <a:lstStyle/>
          <a:p>
            <a:pPr algn="l"/>
            <a:r>
              <a:rPr lang="en-GB" dirty="0" smtClean="0">
                <a:solidFill>
                  <a:srgbClr val="46ADB9"/>
                </a:solidFill>
                <a:latin typeface="Century Gothic"/>
                <a:cs typeface="Century Gothic"/>
              </a:rPr>
              <a:t>Conclusions/reflections</a:t>
            </a:r>
            <a:endParaRPr lang="en-GB" sz="3400" dirty="0">
              <a:solidFill>
                <a:srgbClr val="46ADB9"/>
              </a:solidFill>
              <a:latin typeface="Century Gothic"/>
              <a:cs typeface="Century Gothic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67544" y="980728"/>
            <a:ext cx="8064896" cy="51845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endParaRPr lang="en-GB" sz="1800" dirty="0">
              <a:latin typeface="Century Gothic"/>
              <a:cs typeface="Century Gothic"/>
            </a:endParaRPr>
          </a:p>
          <a:p>
            <a:pPr marL="0" indent="0">
              <a:lnSpc>
                <a:spcPct val="120000"/>
              </a:lnSpc>
              <a:buNone/>
            </a:pPr>
            <a:endParaRPr lang="en-GB" sz="1800" dirty="0">
              <a:latin typeface="Century Gothic"/>
              <a:cs typeface="Century Gothic"/>
            </a:endParaRPr>
          </a:p>
          <a:p>
            <a:pPr>
              <a:lnSpc>
                <a:spcPct val="120000"/>
              </a:lnSpc>
            </a:pPr>
            <a:endParaRPr lang="en-GB" sz="1800" dirty="0">
              <a:latin typeface="Century Gothic"/>
              <a:cs typeface="Century Gothic"/>
            </a:endParaRPr>
          </a:p>
          <a:p>
            <a:pPr marL="0" indent="0">
              <a:lnSpc>
                <a:spcPct val="120000"/>
              </a:lnSpc>
              <a:buFont typeface="Arial" pitchFamily="34" charset="0"/>
              <a:buNone/>
            </a:pPr>
            <a:endParaRPr lang="en-GB" sz="1100" dirty="0">
              <a:latin typeface="Century Gothic"/>
              <a:cs typeface="Century Gothic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67544" y="1268760"/>
            <a:ext cx="8064896" cy="51845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endParaRPr lang="en-GB" sz="1800" dirty="0">
              <a:latin typeface="Century Gothic"/>
              <a:cs typeface="Century Gothic"/>
            </a:endParaRPr>
          </a:p>
          <a:p>
            <a:pPr marL="0" indent="0">
              <a:lnSpc>
                <a:spcPct val="120000"/>
              </a:lnSpc>
              <a:buNone/>
            </a:pPr>
            <a:endParaRPr lang="en-GB" sz="1800" dirty="0">
              <a:latin typeface="Century Gothic"/>
              <a:cs typeface="Century Gothic"/>
            </a:endParaRPr>
          </a:p>
          <a:p>
            <a:pPr>
              <a:lnSpc>
                <a:spcPct val="120000"/>
              </a:lnSpc>
            </a:pPr>
            <a:endParaRPr lang="en-GB" sz="1800" dirty="0">
              <a:latin typeface="Century Gothic"/>
              <a:cs typeface="Century Gothic"/>
            </a:endParaRPr>
          </a:p>
          <a:p>
            <a:pPr marL="0" indent="0">
              <a:lnSpc>
                <a:spcPct val="120000"/>
              </a:lnSpc>
              <a:buFont typeface="Arial" pitchFamily="34" charset="0"/>
              <a:buNone/>
            </a:pPr>
            <a:endParaRPr lang="en-GB" sz="1100" dirty="0">
              <a:latin typeface="Century Gothic"/>
              <a:cs typeface="Century Gothic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58870" y="1304764"/>
            <a:ext cx="8208912" cy="4536504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400" dirty="0">
                <a:latin typeface="Century Gothic" panose="020B0502020202020204" pitchFamily="34" charset="0"/>
                <a:cs typeface="Century Gothic"/>
              </a:rPr>
              <a:t>‘On-the-ground’ link worker social prescribing requires an holistic service with the time, space and knowledge to offer intensive yet non-directive support and, if necessary, advocacy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400" dirty="0">
                <a:latin typeface="Century Gothic" panose="020B0502020202020204" pitchFamily="34" charset="0"/>
                <a:cs typeface="Century Gothic"/>
              </a:rPr>
              <a:t>Good quality relationships vital for client engagement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400" dirty="0">
                <a:latin typeface="Century Gothic" panose="020B0502020202020204" pitchFamily="34" charset="0"/>
                <a:cs typeface="Century Gothic"/>
              </a:rPr>
              <a:t>Complex and demanding professional role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400" dirty="0">
                <a:latin typeface="Century Gothic" panose="020B0502020202020204" pitchFamily="34" charset="0"/>
                <a:cs typeface="Century Gothic"/>
              </a:rPr>
              <a:t>Training and career progression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400" dirty="0">
                <a:latin typeface="Century Gothic" panose="020B0502020202020204" pitchFamily="34" charset="0"/>
                <a:cs typeface="Century Gothic"/>
              </a:rPr>
              <a:t>Adequately funded community and voluntary sector is essential </a:t>
            </a:r>
            <a:endParaRPr lang="en-GB" sz="700" dirty="0">
              <a:latin typeface="Century Gothic"/>
              <a:cs typeface="Century Gothic"/>
            </a:endParaRPr>
          </a:p>
          <a:p>
            <a:pPr marL="0" indent="0">
              <a:lnSpc>
                <a:spcPct val="120000"/>
              </a:lnSpc>
              <a:buNone/>
            </a:pPr>
            <a:endParaRPr lang="en-GB" sz="1900" b="1" dirty="0" smtClean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196049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49" y="2204864"/>
            <a:ext cx="6912768" cy="3024336"/>
          </a:xfrm>
        </p:spPr>
        <p:txBody>
          <a:bodyPr>
            <a:normAutofit fontScale="90000"/>
          </a:bodyPr>
          <a:lstStyle/>
          <a:p>
            <a:r>
              <a:rPr lang="en-GB" sz="3200" dirty="0" smtClean="0">
                <a:solidFill>
                  <a:srgbClr val="46ADB9"/>
                </a:solidFill>
                <a:latin typeface="Century Gothic"/>
                <a:cs typeface="Century Gothic"/>
              </a:rPr>
              <a:t/>
            </a:r>
            <a:br>
              <a:rPr lang="en-GB" sz="3200" dirty="0" smtClean="0">
                <a:solidFill>
                  <a:srgbClr val="46ADB9"/>
                </a:solidFill>
                <a:latin typeface="Century Gothic"/>
                <a:cs typeface="Century Gothic"/>
              </a:rPr>
            </a:br>
            <a:r>
              <a:rPr lang="en-GB" sz="3200" dirty="0">
                <a:solidFill>
                  <a:srgbClr val="46ADB9"/>
                </a:solidFill>
                <a:latin typeface="Century Gothic"/>
                <a:cs typeface="Century Gothic"/>
              </a:rPr>
              <a:t>Acknowledgements:</a:t>
            </a:r>
            <a:br>
              <a:rPr lang="en-GB" sz="3200" dirty="0">
                <a:solidFill>
                  <a:srgbClr val="46ADB9"/>
                </a:solidFill>
                <a:latin typeface="Century Gothic"/>
                <a:cs typeface="Century Gothic"/>
              </a:rPr>
            </a:br>
            <a:r>
              <a:rPr lang="en-GB" sz="3200" dirty="0">
                <a:solidFill>
                  <a:srgbClr val="46ADB9"/>
                </a:solidFill>
                <a:latin typeface="Century Gothic"/>
                <a:cs typeface="Century Gothic"/>
              </a:rPr>
              <a:t>Tara Case, </a:t>
            </a:r>
            <a:r>
              <a:rPr lang="en-GB" sz="3200" dirty="0" err="1">
                <a:solidFill>
                  <a:srgbClr val="46ADB9"/>
                </a:solidFill>
                <a:latin typeface="Century Gothic"/>
                <a:cs typeface="Century Gothic"/>
              </a:rPr>
              <a:t>Aime</a:t>
            </a:r>
            <a:r>
              <a:rPr lang="en-GB" sz="3200" dirty="0">
                <a:solidFill>
                  <a:srgbClr val="46ADB9"/>
                </a:solidFill>
                <a:latin typeface="Century Gothic"/>
                <a:cs typeface="Century Gothic"/>
              </a:rPr>
              <a:t> Callan from Ways to Wellness</a:t>
            </a:r>
            <a:br>
              <a:rPr lang="en-GB" sz="3200" dirty="0">
                <a:solidFill>
                  <a:srgbClr val="46ADB9"/>
                </a:solidFill>
                <a:latin typeface="Century Gothic"/>
                <a:cs typeface="Century Gothic"/>
              </a:rPr>
            </a:br>
            <a:r>
              <a:rPr lang="en-GB" sz="3200" dirty="0">
                <a:solidFill>
                  <a:srgbClr val="46ADB9"/>
                </a:solidFill>
                <a:latin typeface="Century Gothic"/>
                <a:cs typeface="Century Gothic"/>
              </a:rPr>
              <a:t>Mental Health Concern </a:t>
            </a:r>
            <a:br>
              <a:rPr lang="en-GB" sz="3200" dirty="0">
                <a:solidFill>
                  <a:srgbClr val="46ADB9"/>
                </a:solidFill>
                <a:latin typeface="Century Gothic"/>
                <a:cs typeface="Century Gothic"/>
              </a:rPr>
            </a:br>
            <a:r>
              <a:rPr lang="en-GB" sz="3200" dirty="0">
                <a:solidFill>
                  <a:srgbClr val="46ADB9"/>
                </a:solidFill>
                <a:latin typeface="Century Gothic"/>
                <a:cs typeface="Century Gothic"/>
              </a:rPr>
              <a:t>First Contact Clinical </a:t>
            </a:r>
            <a:br>
              <a:rPr lang="en-GB" sz="3200" dirty="0">
                <a:solidFill>
                  <a:srgbClr val="46ADB9"/>
                </a:solidFill>
                <a:latin typeface="Century Gothic"/>
                <a:cs typeface="Century Gothic"/>
              </a:rPr>
            </a:br>
            <a:r>
              <a:rPr lang="en-GB" sz="3200" dirty="0" err="1">
                <a:solidFill>
                  <a:srgbClr val="46ADB9"/>
                </a:solidFill>
                <a:latin typeface="Century Gothic"/>
                <a:cs typeface="Century Gothic"/>
              </a:rPr>
              <a:t>HealthWorks</a:t>
            </a:r>
            <a:r>
              <a:rPr lang="en-GB" sz="3200" dirty="0">
                <a:solidFill>
                  <a:srgbClr val="46ADB9"/>
                </a:solidFill>
                <a:latin typeface="Century Gothic"/>
                <a:cs typeface="Century Gothic"/>
              </a:rPr>
              <a:t> </a:t>
            </a:r>
            <a:br>
              <a:rPr lang="en-GB" sz="3200" dirty="0">
                <a:solidFill>
                  <a:srgbClr val="46ADB9"/>
                </a:solidFill>
                <a:latin typeface="Century Gothic"/>
                <a:cs typeface="Century Gothic"/>
              </a:rPr>
            </a:br>
            <a:r>
              <a:rPr lang="en-GB" sz="3200" dirty="0">
                <a:solidFill>
                  <a:srgbClr val="46ADB9"/>
                </a:solidFill>
                <a:latin typeface="Century Gothic"/>
                <a:cs typeface="Century Gothic"/>
              </a:rPr>
              <a:t>Changing Lives</a:t>
            </a:r>
            <a:br>
              <a:rPr lang="en-GB" sz="3200" dirty="0">
                <a:solidFill>
                  <a:srgbClr val="46ADB9"/>
                </a:solidFill>
                <a:latin typeface="Century Gothic"/>
                <a:cs typeface="Century Gothic"/>
              </a:rPr>
            </a:br>
            <a:r>
              <a:rPr lang="en-GB" sz="3200" dirty="0">
                <a:solidFill>
                  <a:srgbClr val="46ADB9"/>
                </a:solidFill>
                <a:latin typeface="Century Gothic"/>
                <a:cs typeface="Century Gothic"/>
              </a:rPr>
              <a:t/>
            </a:r>
            <a:br>
              <a:rPr lang="en-GB" sz="3200" dirty="0">
                <a:solidFill>
                  <a:srgbClr val="46ADB9"/>
                </a:solidFill>
                <a:latin typeface="Century Gothic"/>
                <a:cs typeface="Century Gothic"/>
              </a:rPr>
            </a:br>
            <a:r>
              <a:rPr lang="en-GB" sz="2400" dirty="0" smtClean="0">
                <a:solidFill>
                  <a:srgbClr val="000000"/>
                </a:solidFill>
                <a:latin typeface="Century Gothic"/>
                <a:cs typeface="Century Gothic"/>
              </a:rPr>
              <a:t>Email</a:t>
            </a:r>
            <a:r>
              <a:rPr lang="en-GB" sz="2400" dirty="0" smtClean="0">
                <a:latin typeface="Century Gothic" panose="020B0502020202020204" pitchFamily="34" charset="0"/>
              </a:rPr>
              <a:t>:</a:t>
            </a:r>
            <a:r>
              <a:rPr lang="en-GB" sz="2400" dirty="0" smtClean="0">
                <a:solidFill>
                  <a:srgbClr val="46ADB9"/>
                </a:solidFill>
                <a:latin typeface="Century Gothic" panose="020B0502020202020204" pitchFamily="34" charset="0"/>
              </a:rPr>
              <a:t>  </a:t>
            </a:r>
            <a:r>
              <a:rPr lang="en-GB" sz="2400" dirty="0">
                <a:solidFill>
                  <a:srgbClr val="46ADB9"/>
                </a:solidFill>
                <a:latin typeface="Century Gothic" panose="020B0502020202020204" pitchFamily="34" charset="0"/>
              </a:rPr>
              <a:t/>
            </a:r>
            <a:br>
              <a:rPr lang="en-GB" sz="2400" dirty="0">
                <a:solidFill>
                  <a:srgbClr val="46ADB9"/>
                </a:solidFill>
                <a:latin typeface="Century Gothic" panose="020B0502020202020204" pitchFamily="34" charset="0"/>
              </a:rPr>
            </a:br>
            <a:r>
              <a:rPr lang="en-GB" sz="2400" dirty="0" smtClean="0">
                <a:solidFill>
                  <a:srgbClr val="46ADB9"/>
                </a:solidFill>
                <a:latin typeface="Century Gothic" panose="020B0502020202020204" pitchFamily="34" charset="0"/>
                <a:hlinkClick r:id="rId3"/>
              </a:rPr>
              <a:t>josephine.wildman@ncl.ac.uk</a:t>
            </a:r>
            <a:r>
              <a:rPr lang="en-GB" sz="2400" dirty="0" smtClean="0">
                <a:solidFill>
                  <a:srgbClr val="46ADB9"/>
                </a:solidFill>
                <a:latin typeface="Century Gothic" panose="020B0502020202020204" pitchFamily="34" charset="0"/>
              </a:rPr>
              <a:t/>
            </a:r>
            <a:br>
              <a:rPr lang="en-GB" sz="2400" dirty="0" smtClean="0">
                <a:solidFill>
                  <a:srgbClr val="46ADB9"/>
                </a:solidFill>
                <a:latin typeface="Century Gothic" panose="020B0502020202020204" pitchFamily="34" charset="0"/>
              </a:rPr>
            </a:br>
            <a:r>
              <a:rPr lang="en-GB" sz="2400" dirty="0" smtClean="0">
                <a:solidFill>
                  <a:srgbClr val="46ADB9"/>
                </a:solidFill>
                <a:latin typeface="Century Gothic" panose="020B0502020202020204" pitchFamily="34" charset="0"/>
                <a:hlinkClick r:id="rId4"/>
              </a:rPr>
              <a:t>Suzanne.Moffatt@ncl.ac.uk</a:t>
            </a:r>
            <a:r>
              <a:rPr lang="en-GB" sz="2400" dirty="0" smtClean="0">
                <a:solidFill>
                  <a:srgbClr val="46ADB9"/>
                </a:solidFill>
                <a:latin typeface="Century Gothic" panose="020B0502020202020204" pitchFamily="34" charset="0"/>
              </a:rPr>
              <a:t/>
            </a:r>
            <a:br>
              <a:rPr lang="en-GB" sz="2400" dirty="0" smtClean="0">
                <a:solidFill>
                  <a:srgbClr val="46ADB9"/>
                </a:solidFill>
                <a:latin typeface="Century Gothic" panose="020B0502020202020204" pitchFamily="34" charset="0"/>
              </a:rPr>
            </a:br>
            <a:r>
              <a:rPr lang="en-GB" sz="2400" dirty="0" smtClean="0">
                <a:solidFill>
                  <a:srgbClr val="000000"/>
                </a:solidFill>
                <a:latin typeface="Century Gothic"/>
                <a:cs typeface="Century Gothic"/>
              </a:rPr>
              <a:t>  </a:t>
            </a:r>
            <a:br>
              <a:rPr lang="en-GB" sz="2400" dirty="0" smtClean="0">
                <a:solidFill>
                  <a:srgbClr val="000000"/>
                </a:solidFill>
                <a:latin typeface="Century Gothic"/>
                <a:cs typeface="Century Gothic"/>
              </a:rPr>
            </a:br>
            <a:r>
              <a:rPr lang="en-GB" sz="2400" dirty="0">
                <a:solidFill>
                  <a:srgbClr val="000000"/>
                </a:solidFill>
                <a:latin typeface="Century Gothic"/>
                <a:cs typeface="Century Gothic"/>
              </a:rPr>
              <a:t/>
            </a:r>
            <a:br>
              <a:rPr lang="en-GB" sz="2400" dirty="0">
                <a:solidFill>
                  <a:srgbClr val="000000"/>
                </a:solidFill>
                <a:latin typeface="Century Gothic"/>
                <a:cs typeface="Century Gothic"/>
              </a:rPr>
            </a:br>
            <a:endParaRPr lang="en-GB" sz="2400" dirty="0">
              <a:solidFill>
                <a:srgbClr val="46ADB9"/>
              </a:solidFill>
              <a:latin typeface="Century Gothic" panose="020B0502020202020204" pitchFamily="34" charset="0"/>
            </a:endParaRPr>
          </a:p>
        </p:txBody>
      </p:sp>
      <p:pic>
        <p:nvPicPr>
          <p:cNvPr id="7" name="Picture 44" descr="newcastle_master_col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43" y="6093296"/>
            <a:ext cx="1730870" cy="60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45" descr="IHS_MASTER_541_186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6173692"/>
            <a:ext cx="1854271" cy="447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56548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703076" y="1447690"/>
            <a:ext cx="8144383" cy="58015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GB" sz="2400" dirty="0">
                <a:latin typeface="Century Gothic"/>
                <a:cs typeface="Century Gothic"/>
              </a:rPr>
              <a:t>“The link worker has arguably the most important role in social prescribing” </a:t>
            </a:r>
            <a:r>
              <a:rPr lang="en-GB" sz="2000" dirty="0">
                <a:latin typeface="Century Gothic"/>
                <a:cs typeface="Century Gothic"/>
              </a:rPr>
              <a:t>(Social Prescribing Network, 2016</a:t>
            </a:r>
            <a:r>
              <a:rPr lang="en-GB" sz="2000" dirty="0" smtClean="0">
                <a:latin typeface="Century Gothic"/>
                <a:cs typeface="Century Gothic"/>
              </a:rPr>
              <a:t>)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Century Gothic"/>
                <a:cs typeface="Century Gothic"/>
              </a:rPr>
              <a:t>‘Ways to Wellness’ link worker social prescribing intervention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>
                <a:latin typeface="Century Gothic"/>
                <a:cs typeface="Century Gothic"/>
              </a:rPr>
              <a:t>Link worker perspective on delivering social prescribing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Century Gothic"/>
                <a:cs typeface="Century Gothic"/>
              </a:rPr>
              <a:t>Findings on factors enabling and preventing client engagement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Century Gothic"/>
                <a:cs typeface="Century Gothic"/>
              </a:rPr>
              <a:t>Conclusions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 sz="2000" dirty="0" smtClean="0">
              <a:latin typeface="Century Gothic"/>
              <a:cs typeface="Century Gothic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 sz="2000" dirty="0" smtClean="0">
              <a:latin typeface="Century Gothic"/>
              <a:cs typeface="Century Gothic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 sz="2000" dirty="0" smtClean="0">
              <a:latin typeface="Century Gothic"/>
              <a:cs typeface="Century Gothic"/>
            </a:endParaRPr>
          </a:p>
          <a:p>
            <a:endParaRPr lang="en-GB" sz="2000" dirty="0" smtClean="0">
              <a:latin typeface="Century Gothic"/>
              <a:cs typeface="Century Gothic"/>
            </a:endParaRPr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444208" y="6022187"/>
            <a:ext cx="2383743" cy="57307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512" y="5875871"/>
            <a:ext cx="2469094" cy="86570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smtClean="0">
                <a:solidFill>
                  <a:srgbClr val="46ADB9"/>
                </a:solidFill>
                <a:latin typeface="Century Gothic"/>
                <a:cs typeface="Century Gothic"/>
              </a:rPr>
              <a:t>Today’s presentation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86229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23528" y="1417638"/>
            <a:ext cx="8504423" cy="44165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400" dirty="0">
                <a:latin typeface="Century Gothic"/>
                <a:cs typeface="Century Gothic"/>
              </a:rPr>
              <a:t>‘Ways to Wellness’ has been delivering link worker social prescribing since April 2015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400" dirty="0">
                <a:latin typeface="Century Gothic"/>
                <a:cs typeface="Century Gothic"/>
              </a:rPr>
              <a:t>Located in west Newcastle upon Tyne</a:t>
            </a:r>
          </a:p>
          <a:p>
            <a:pPr marL="800100" lvl="1" indent="-3429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>
                <a:latin typeface="Century Gothic"/>
                <a:cs typeface="Century Gothic"/>
              </a:rPr>
              <a:t>Ethnically diverse inner-city area (population n=132,000)</a:t>
            </a:r>
          </a:p>
          <a:p>
            <a:pPr marL="800100" lvl="1" indent="-3429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>
                <a:latin typeface="Century Gothic"/>
                <a:cs typeface="Century Gothic"/>
              </a:rPr>
              <a:t>Ranks among 40 most deprived areas in England</a:t>
            </a:r>
          </a:p>
          <a:p>
            <a:pPr marL="800100" lvl="1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Century Gothic"/>
                <a:cs typeface="Century Gothic"/>
              </a:rPr>
              <a:t>17 </a:t>
            </a:r>
            <a:r>
              <a:rPr lang="en-GB" sz="2400" dirty="0">
                <a:latin typeface="Century Gothic"/>
                <a:cs typeface="Century Gothic"/>
              </a:rPr>
              <a:t>General Practices referring into the service</a:t>
            </a:r>
          </a:p>
          <a:p>
            <a:endParaRPr lang="en-GB" sz="2000" dirty="0" smtClean="0">
              <a:latin typeface="Century Gothic"/>
              <a:cs typeface="Century Gothic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GB" sz="3600" dirty="0" smtClean="0">
                <a:solidFill>
                  <a:srgbClr val="46ADB9"/>
                </a:solidFill>
                <a:latin typeface="Century Gothic"/>
                <a:cs typeface="Century Gothic"/>
              </a:rPr>
              <a:t>‘Ways to Wellness’</a:t>
            </a:r>
            <a:endParaRPr lang="en-GB" sz="3800" dirty="0">
              <a:solidFill>
                <a:srgbClr val="46ADB9"/>
              </a:solidFill>
              <a:latin typeface=" Century Gothic"/>
              <a:cs typeface=" Century Gothic"/>
            </a:endParaRPr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444208" y="6022187"/>
            <a:ext cx="2383743" cy="57307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512" y="5875871"/>
            <a:ext cx="2469094" cy="865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6786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920880" cy="778098"/>
          </a:xfrm>
        </p:spPr>
        <p:txBody>
          <a:bodyPr anchor="t">
            <a:normAutofit/>
          </a:bodyPr>
          <a:lstStyle/>
          <a:p>
            <a:pPr algn="l"/>
            <a:r>
              <a:rPr lang="en-US" sz="3600" dirty="0" smtClean="0">
                <a:solidFill>
                  <a:srgbClr val="46ADB9"/>
                </a:solidFill>
                <a:latin typeface="Century Gothic"/>
                <a:cs typeface="Century Gothic"/>
              </a:rPr>
              <a:t>‘Ways to Wellness’ Referral Criteria</a:t>
            </a:r>
            <a:endParaRPr lang="en-US" sz="3600" dirty="0">
              <a:solidFill>
                <a:srgbClr val="46ADB9"/>
              </a:solidFill>
              <a:latin typeface="Century Gothic"/>
              <a:cs typeface="Century Gothic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67544" y="1052736"/>
            <a:ext cx="7920880" cy="4515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GB" dirty="0" smtClean="0">
                <a:latin typeface="Century Gothic"/>
                <a:cs typeface="Century Gothic"/>
              </a:rPr>
              <a:t>Long-term condition (LTC):</a:t>
            </a:r>
          </a:p>
          <a:p>
            <a:pPr marL="628650" lvl="1" indent="-269875">
              <a:lnSpc>
                <a:spcPct val="110000"/>
              </a:lnSpc>
              <a:buFont typeface="Arial"/>
              <a:buChar char="•"/>
            </a:pPr>
            <a:r>
              <a:rPr lang="en-GB" sz="1600" dirty="0" smtClean="0">
                <a:latin typeface="Century Gothic"/>
                <a:cs typeface="Century Gothic"/>
              </a:rPr>
              <a:t>COPD, Asthma, Diabetes (Type 1 or 2), Coronary Heart Disease, Heart Failure, Epilepsy, Osteoporosis</a:t>
            </a:r>
          </a:p>
          <a:p>
            <a:pPr marL="742950" lvl="1" indent="-285750">
              <a:lnSpc>
                <a:spcPct val="110000"/>
              </a:lnSpc>
              <a:buFont typeface="Arial"/>
              <a:buChar char="•"/>
            </a:pPr>
            <a:endParaRPr lang="en-GB" dirty="0">
              <a:latin typeface="Century Gothic"/>
              <a:cs typeface="Century Gothic"/>
            </a:endParaRPr>
          </a:p>
          <a:p>
            <a:pPr>
              <a:lnSpc>
                <a:spcPct val="110000"/>
              </a:lnSpc>
            </a:pPr>
            <a:r>
              <a:rPr lang="en-GB" dirty="0" smtClean="0">
                <a:latin typeface="Century Gothic"/>
                <a:cs typeface="Century Gothic"/>
              </a:rPr>
              <a:t>40 to 74 years of age</a:t>
            </a:r>
          </a:p>
          <a:p>
            <a:pPr marL="285750" indent="-285750">
              <a:lnSpc>
                <a:spcPct val="110000"/>
              </a:lnSpc>
              <a:buFont typeface="Arial"/>
              <a:buChar char="•"/>
            </a:pPr>
            <a:endParaRPr lang="en-GB" dirty="0">
              <a:latin typeface="Century Gothic"/>
              <a:cs typeface="Century Gothic"/>
            </a:endParaRPr>
          </a:p>
          <a:p>
            <a:pPr>
              <a:lnSpc>
                <a:spcPct val="110000"/>
              </a:lnSpc>
            </a:pPr>
            <a:r>
              <a:rPr lang="en-GB" dirty="0">
                <a:latin typeface="Century Gothic"/>
                <a:cs typeface="Century Gothic"/>
              </a:rPr>
              <a:t>Further prioritised referral </a:t>
            </a:r>
            <a:r>
              <a:rPr lang="en-GB" dirty="0" smtClean="0">
                <a:latin typeface="Century Gothic"/>
                <a:cs typeface="Century Gothic"/>
              </a:rPr>
              <a:t>criteria:</a:t>
            </a:r>
          </a:p>
          <a:p>
            <a:pPr marL="628650" lvl="1" indent="-269875">
              <a:lnSpc>
                <a:spcPct val="110000"/>
              </a:lnSpc>
              <a:spcBef>
                <a:spcPts val="600"/>
              </a:spcBef>
              <a:buFont typeface="Arial"/>
              <a:buChar char="•"/>
            </a:pPr>
            <a:r>
              <a:rPr lang="en-GB" sz="1600" dirty="0" smtClean="0">
                <a:latin typeface="Century Gothic"/>
                <a:cs typeface="Century Gothic"/>
              </a:rPr>
              <a:t>social isolation</a:t>
            </a:r>
            <a:endParaRPr lang="en-GB" sz="1600" dirty="0">
              <a:latin typeface="Century Gothic"/>
              <a:cs typeface="Century Gothic"/>
            </a:endParaRPr>
          </a:p>
          <a:p>
            <a:pPr marL="628650" lvl="1" indent="-269875">
              <a:lnSpc>
                <a:spcPct val="110000"/>
              </a:lnSpc>
              <a:spcBef>
                <a:spcPts val="600"/>
              </a:spcBef>
              <a:buFont typeface="Arial"/>
              <a:buChar char="•"/>
            </a:pPr>
            <a:r>
              <a:rPr lang="en-GB" sz="1600" dirty="0" smtClean="0">
                <a:latin typeface="Century Gothic"/>
                <a:cs typeface="Century Gothic"/>
              </a:rPr>
              <a:t>poor understanding of condition, frequent attender at GP or hospital, poor adherence to prescription</a:t>
            </a:r>
          </a:p>
          <a:p>
            <a:pPr marL="628650" lvl="1" indent="-269875">
              <a:lnSpc>
                <a:spcPct val="110000"/>
              </a:lnSpc>
              <a:spcBef>
                <a:spcPts val="600"/>
              </a:spcBef>
              <a:buFont typeface="Arial"/>
              <a:buChar char="•"/>
            </a:pPr>
            <a:r>
              <a:rPr lang="en-GB" sz="1600" dirty="0" smtClean="0">
                <a:latin typeface="Century Gothic"/>
                <a:cs typeface="Century Gothic"/>
              </a:rPr>
              <a:t>anxiety </a:t>
            </a:r>
            <a:r>
              <a:rPr lang="en-GB" sz="1600" dirty="0">
                <a:latin typeface="Century Gothic"/>
                <a:cs typeface="Century Gothic"/>
              </a:rPr>
              <a:t>or </a:t>
            </a:r>
            <a:r>
              <a:rPr lang="en-GB" sz="1600" dirty="0" smtClean="0">
                <a:latin typeface="Century Gothic"/>
                <a:cs typeface="Century Gothic"/>
              </a:rPr>
              <a:t>depression (in addition to one of the above LTCs)</a:t>
            </a:r>
            <a:endParaRPr lang="en-GB" sz="1600" dirty="0">
              <a:latin typeface="Century Gothic"/>
              <a:cs typeface="Century Gothic"/>
            </a:endParaRPr>
          </a:p>
          <a:p>
            <a:pPr marL="628650" lvl="1" indent="-269875">
              <a:lnSpc>
                <a:spcPct val="110000"/>
              </a:lnSpc>
              <a:spcBef>
                <a:spcPts val="600"/>
              </a:spcBef>
              <a:buFont typeface="Arial"/>
              <a:buChar char="•"/>
            </a:pPr>
            <a:r>
              <a:rPr lang="en-GB" sz="1600" dirty="0">
                <a:latin typeface="Century Gothic"/>
                <a:cs typeface="Century Gothic"/>
              </a:rPr>
              <a:t>p</a:t>
            </a:r>
            <a:r>
              <a:rPr lang="en-GB" sz="1600" dirty="0" smtClean="0">
                <a:latin typeface="Century Gothic"/>
                <a:cs typeface="Century Gothic"/>
              </a:rPr>
              <a:t>oor health but with scope to improve with lifestyle change</a:t>
            </a:r>
          </a:p>
          <a:p>
            <a:pPr marL="628650" lvl="1" indent="-269875">
              <a:lnSpc>
                <a:spcPct val="110000"/>
              </a:lnSpc>
              <a:spcBef>
                <a:spcPts val="600"/>
              </a:spcBef>
              <a:buFont typeface="Arial"/>
              <a:buChar char="•"/>
            </a:pPr>
            <a:r>
              <a:rPr lang="en-GB" sz="1600" dirty="0">
                <a:latin typeface="Century Gothic"/>
                <a:cs typeface="Century Gothic"/>
              </a:rPr>
              <a:t>p</a:t>
            </a:r>
            <a:r>
              <a:rPr lang="en-GB" sz="1600" dirty="0" smtClean="0">
                <a:latin typeface="Century Gothic"/>
                <a:cs typeface="Century Gothic"/>
              </a:rPr>
              <a:t>oor English literacy</a:t>
            </a:r>
          </a:p>
          <a:p>
            <a:pPr marL="628650" lvl="1" indent="-269875">
              <a:lnSpc>
                <a:spcPct val="110000"/>
              </a:lnSpc>
              <a:spcBef>
                <a:spcPts val="600"/>
              </a:spcBef>
              <a:buFont typeface="Arial"/>
              <a:buChar char="•"/>
            </a:pPr>
            <a:r>
              <a:rPr lang="en-GB" sz="1600" dirty="0">
                <a:latin typeface="Century Gothic"/>
                <a:cs typeface="Century Gothic"/>
              </a:rPr>
              <a:t>o</a:t>
            </a:r>
            <a:r>
              <a:rPr lang="en-GB" sz="1600" dirty="0" smtClean="0">
                <a:latin typeface="Century Gothic"/>
                <a:cs typeface="Century Gothic"/>
              </a:rPr>
              <a:t>bese or inactive</a:t>
            </a:r>
            <a:endParaRPr lang="en-GB" sz="1600" dirty="0">
              <a:latin typeface="Century Gothic"/>
              <a:cs typeface="Century Gothic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88224" y="6093296"/>
            <a:ext cx="2383743" cy="573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1867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GB" sz="4000" dirty="0" smtClean="0">
                <a:solidFill>
                  <a:srgbClr val="46ADB9"/>
                </a:solidFill>
                <a:latin typeface="Century Gothic"/>
                <a:cs typeface="Century Gothic"/>
              </a:rPr>
              <a:t>Intervention</a:t>
            </a:r>
            <a:endParaRPr lang="en-US" sz="4000" dirty="0">
              <a:solidFill>
                <a:srgbClr val="46ADB9"/>
              </a:solidFill>
              <a:latin typeface=" Century Gothic"/>
              <a:cs typeface=" Century Gothic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9" y="1556792"/>
            <a:ext cx="8496944" cy="3528392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GB" sz="2400" dirty="0" smtClean="0">
                <a:latin typeface="Century Gothic"/>
                <a:cs typeface="Century Gothic"/>
              </a:rPr>
              <a:t>Link </a:t>
            </a:r>
            <a:r>
              <a:rPr lang="en-GB" sz="2400" dirty="0">
                <a:latin typeface="Century Gothic"/>
                <a:cs typeface="Century Gothic"/>
              </a:rPr>
              <a:t>w</a:t>
            </a:r>
            <a:r>
              <a:rPr lang="en-GB" sz="2400" dirty="0" smtClean="0">
                <a:latin typeface="Century Gothic"/>
                <a:cs typeface="Century Gothic"/>
              </a:rPr>
              <a:t>orker works 1</a:t>
            </a:r>
            <a:r>
              <a:rPr lang="en-GB" sz="2400" dirty="0">
                <a:latin typeface="Century Gothic"/>
                <a:cs typeface="Century Gothic"/>
              </a:rPr>
              <a:t>:1 with </a:t>
            </a:r>
            <a:r>
              <a:rPr lang="en-GB" sz="2400" dirty="0" smtClean="0">
                <a:latin typeface="Century Gothic"/>
                <a:cs typeface="Century Gothic"/>
              </a:rPr>
              <a:t>patients for up to 2 years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GB" sz="2400" dirty="0" smtClean="0">
                <a:latin typeface="Century Gothic"/>
                <a:cs typeface="Century Gothic"/>
              </a:rPr>
              <a:t>Initial appointment involves identifying personalised, achievable goals for LTC management and behaviour change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GB" sz="2400" dirty="0" smtClean="0">
                <a:latin typeface="Century Gothic"/>
                <a:cs typeface="Century Gothic"/>
              </a:rPr>
              <a:t>Clients referred to community groups and services (e.g. weight-management, welfare rights advice, arts-based activities)</a:t>
            </a:r>
            <a:endParaRPr lang="en-GB" sz="3600" dirty="0">
              <a:latin typeface="Century Gothic"/>
              <a:cs typeface="Century Gothic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520" y="5733256"/>
            <a:ext cx="2469094" cy="86570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28185" y="5829436"/>
            <a:ext cx="2592288" cy="623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5644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GB" sz="4000" dirty="0" smtClean="0">
                <a:solidFill>
                  <a:srgbClr val="46ADB9"/>
                </a:solidFill>
                <a:latin typeface="Century Gothic"/>
                <a:cs typeface=" Century Gothic"/>
              </a:rPr>
              <a:t>Aim of this study</a:t>
            </a:r>
            <a:endParaRPr lang="en-US" sz="4000" dirty="0">
              <a:solidFill>
                <a:srgbClr val="46ADB9"/>
              </a:solidFill>
              <a:latin typeface=" Century Gothic"/>
              <a:cs typeface=" Century Gothic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8840"/>
            <a:ext cx="8496944" cy="1795338"/>
          </a:xfrm>
        </p:spPr>
        <p:txBody>
          <a:bodyPr>
            <a:noAutofit/>
          </a:bodyPr>
          <a:lstStyle/>
          <a:p>
            <a:pPr marL="0" indent="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GB" sz="2800" dirty="0" smtClean="0">
                <a:latin typeface="Century Gothic" panose="020B0502020202020204" pitchFamily="34" charset="0"/>
              </a:rPr>
              <a:t>The aim of this study is to explore link workers’ perceptions of the factors enabling and preventing client engagement in a social prescribing scheme</a:t>
            </a:r>
            <a:endParaRPr lang="en-GB" sz="2800" dirty="0">
              <a:latin typeface="Century Gothic" panose="020B0502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520" y="5733256"/>
            <a:ext cx="2469094" cy="86570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28185" y="5829436"/>
            <a:ext cx="2592288" cy="623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GB" sz="3200" dirty="0" smtClean="0">
                <a:solidFill>
                  <a:srgbClr val="46ADB9"/>
                </a:solidFill>
                <a:latin typeface="Century Gothic"/>
                <a:cs typeface="Century Gothic"/>
              </a:rPr>
              <a:t>Qualitative </a:t>
            </a:r>
            <a:r>
              <a:rPr lang="en-GB" sz="3200" dirty="0">
                <a:solidFill>
                  <a:srgbClr val="46ADB9"/>
                </a:solidFill>
                <a:latin typeface="Century Gothic"/>
                <a:cs typeface="Century Gothic"/>
              </a:rPr>
              <a:t>research </a:t>
            </a:r>
            <a:r>
              <a:rPr lang="en-GB" sz="3200" dirty="0" smtClean="0">
                <a:solidFill>
                  <a:srgbClr val="46ADB9"/>
                </a:solidFill>
                <a:latin typeface="Century Gothic"/>
                <a:cs typeface="Century Gothic"/>
              </a:rPr>
              <a:t>with link workers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17638"/>
            <a:ext cx="7886700" cy="4531642"/>
          </a:xfrm>
        </p:spPr>
        <p:txBody>
          <a:bodyPr>
            <a:norm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en-GB" sz="2100" dirty="0" smtClean="0">
                <a:latin typeface="Century Gothic" panose="020B0502020202020204" pitchFamily="34" charset="0"/>
              </a:rPr>
              <a:t>Two phases:</a:t>
            </a:r>
          </a:p>
          <a:p>
            <a:pPr marL="400050" lvl="1" indent="0">
              <a:lnSpc>
                <a:spcPct val="160000"/>
              </a:lnSpc>
              <a:buNone/>
            </a:pPr>
            <a:r>
              <a:rPr lang="en-GB" sz="2000" dirty="0" smtClean="0">
                <a:latin typeface="Century Gothic" panose="020B0502020202020204" pitchFamily="34" charset="0"/>
              </a:rPr>
              <a:t>Phase 1 (June to September 2015): </a:t>
            </a:r>
          </a:p>
          <a:p>
            <a:pPr marL="685800" lvl="1">
              <a:lnSpc>
                <a:spcPct val="160000"/>
              </a:lnSpc>
            </a:pPr>
            <a:r>
              <a:rPr lang="en-GB" sz="2000" dirty="0" smtClean="0">
                <a:latin typeface="Century Gothic" panose="020B0502020202020204" pitchFamily="34" charset="0"/>
              </a:rPr>
              <a:t>all link workers and senior link workers invited to take part in focus groups (n=5) and individual interviews (n=15)</a:t>
            </a:r>
          </a:p>
          <a:p>
            <a:pPr marL="400050" lvl="1" indent="0">
              <a:lnSpc>
                <a:spcPct val="160000"/>
              </a:lnSpc>
              <a:buNone/>
            </a:pPr>
            <a:r>
              <a:rPr lang="en-GB" sz="2000" dirty="0" smtClean="0">
                <a:latin typeface="Century Gothic" panose="020B0502020202020204" pitchFamily="34" charset="0"/>
              </a:rPr>
              <a:t>Phase 2 (August 2016):</a:t>
            </a:r>
          </a:p>
          <a:p>
            <a:pPr marL="685800" lvl="1">
              <a:lnSpc>
                <a:spcPct val="160000"/>
              </a:lnSpc>
            </a:pPr>
            <a:r>
              <a:rPr lang="en-GB" sz="2000" dirty="0" smtClean="0">
                <a:latin typeface="Century Gothic" panose="020B0502020202020204" pitchFamily="34" charset="0"/>
              </a:rPr>
              <a:t>Focus groups (n=4) comprising new appointees and established link workers (n=15)</a:t>
            </a:r>
            <a:endParaRPr lang="en-GB" sz="2000" dirty="0" smtClean="0">
              <a:latin typeface=" Century Gothic"/>
            </a:endParaRPr>
          </a:p>
          <a:p>
            <a:pPr marL="400050" lvl="1" indent="0">
              <a:lnSpc>
                <a:spcPct val="160000"/>
              </a:lnSpc>
              <a:buNone/>
            </a:pPr>
            <a:endParaRPr lang="en-GB" sz="1300" dirty="0" smtClean="0">
              <a:latin typeface=" Century Gothic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512" y="5877272"/>
            <a:ext cx="2469094" cy="87180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00192" y="5876020"/>
            <a:ext cx="2592288" cy="623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7131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GB" dirty="0" smtClean="0">
                <a:solidFill>
                  <a:srgbClr val="46ADB9"/>
                </a:solidFill>
                <a:latin typeface="Century Gothic"/>
              </a:rPr>
              <a:t>Findings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0192" y="6001569"/>
            <a:ext cx="2592288" cy="62321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512" y="5829002"/>
            <a:ext cx="2469094" cy="871804"/>
          </a:xfrm>
          <a:prstGeom prst="rect">
            <a:avLst/>
          </a:prstGeom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467544" y="2564904"/>
            <a:ext cx="844366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dirty="0" smtClean="0">
                <a:solidFill>
                  <a:srgbClr val="46ADB9"/>
                </a:solidFill>
                <a:latin typeface="Century Gothic"/>
              </a:rPr>
              <a:t>Factors enabling engagement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60787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25127</TotalTime>
  <Words>1433</Words>
  <Application>Microsoft Office PowerPoint</Application>
  <PresentationFormat>On-screen Show (4:3)</PresentationFormat>
  <Paragraphs>170</Paragraphs>
  <Slides>22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 Century Gothic</vt:lpstr>
      <vt:lpstr>Arial</vt:lpstr>
      <vt:lpstr>Calibri</vt:lpstr>
      <vt:lpstr>Century Gothic</vt:lpstr>
      <vt:lpstr>Office Theme</vt:lpstr>
      <vt:lpstr>Link workers’ perspectives on factors enabling and preventing client engagement with social prescribing</vt:lpstr>
      <vt:lpstr>PowerPoint Presentation</vt:lpstr>
      <vt:lpstr>Today’s presentation</vt:lpstr>
      <vt:lpstr>‘Ways to Wellness’</vt:lpstr>
      <vt:lpstr>‘Ways to Wellness’ Referral Criteria</vt:lpstr>
      <vt:lpstr>Intervention</vt:lpstr>
      <vt:lpstr>Aim of this study</vt:lpstr>
      <vt:lpstr>Qualitative research with link workers</vt:lpstr>
      <vt:lpstr>Findings</vt:lpstr>
      <vt:lpstr>Holistic service</vt:lpstr>
      <vt:lpstr>Holistic service</vt:lpstr>
      <vt:lpstr>PowerPoint Presentation</vt:lpstr>
      <vt:lpstr>Findings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Conclusions/reflections</vt:lpstr>
      <vt:lpstr>Conclusions/reflections</vt:lpstr>
      <vt:lpstr> Acknowledgements: Tara Case, Aime Callan from Ways to Wellness Mental Health Concern  First Contact Clinical  HealthWorks  Changing Lives  Email:   josephine.wildman@ncl.ac.uk Suzanne.Moffatt@ncl.ac.uk   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Way to Wellness  Scaling up social prescribing for long term conditions</dc:title>
  <dc:creator>Tara Case</dc:creator>
  <cp:lastModifiedBy>Josephine Wildman</cp:lastModifiedBy>
  <cp:revision>512</cp:revision>
  <cp:lastPrinted>2018-06-11T11:34:03Z</cp:lastPrinted>
  <dcterms:created xsi:type="dcterms:W3CDTF">2014-08-25T10:07:14Z</dcterms:created>
  <dcterms:modified xsi:type="dcterms:W3CDTF">2018-06-12T13:56:58Z</dcterms:modified>
</cp:coreProperties>
</file>